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20"/>
  </p:normalViewPr>
  <p:slideViewPr>
    <p:cSldViewPr snapToGrid="0" snapToObjects="1">
      <p:cViewPr varScale="1">
        <p:scale>
          <a:sx n="120" d="100"/>
          <a:sy n="120"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6" name="Shape 3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8" name="Shape 8"/>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3" name="Shape 13"/>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5" name="Shape 15"/>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7" name="Shape 17"/>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8" name="Shape 18"/>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9" name="Shape 19"/>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0" name="Shape 20"/>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25" name="Shape 25"/>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28" name="Shape 28"/>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0" name="Shape 30"/>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Kl2aQSTFno" TargetMode="External"/><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onlinelibrary.wiley.com/doi/10.1901/jaba.1999.32-9/abstract" TargetMode="External"/><Relationship Id="rId5" Type="http://schemas.openxmlformats.org/officeDocument/2006/relationships/hyperlink" Target="http://onlinelibrary.wiley.com/doi/10.1901/jaba.2010.43-569/abstract" TargetMode="External"/><Relationship Id="rId4" Type="http://schemas.openxmlformats.org/officeDocument/2006/relationships/hyperlink" Target="http://www.sciencedirect.com/science/article/pii/S089142220800113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onlinelibrary.wiley.com/doi/10.1901/jaba.1983.16-435/abstract" TargetMode="External"/><Relationship Id="rId3" Type="http://schemas.openxmlformats.org/officeDocument/2006/relationships/hyperlink" Target="https://www.youtube.com/watch?v=OKl2aQSTFno" TargetMode="External"/><Relationship Id="rId7" Type="http://schemas.openxmlformats.org/officeDocument/2006/relationships/hyperlink" Target="https://www.youtube.com/watch?v=WKBTlnm1-iY"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s://www.youtube.com/watch?v=RrjzHPwpHTM" TargetMode="External"/><Relationship Id="rId11" Type="http://schemas.openxmlformats.org/officeDocument/2006/relationships/image" Target="../media/image4.png"/><Relationship Id="rId5" Type="http://schemas.openxmlformats.org/officeDocument/2006/relationships/hyperlink" Target="https://www.youtube.com/watch?v=4C1rNVAAExQ&amp;list=PLYDfavodwOiHxKo87XLfvxpPa61bWNIHM&amp;index=4" TargetMode="External"/><Relationship Id="rId10" Type="http://schemas.openxmlformats.org/officeDocument/2006/relationships/hyperlink" Target="http://onlinelibrary.wiley.com/doi/10.1901/jaba.2009.42-315/abstract" TargetMode="External"/><Relationship Id="rId4" Type="http://schemas.openxmlformats.org/officeDocument/2006/relationships/hyperlink" Target="https://www.youtube.com/watch?v=eBZWko0acRk" TargetMode="External"/><Relationship Id="rId9" Type="http://schemas.openxmlformats.org/officeDocument/2006/relationships/hyperlink" Target="http://onlinelibrary.wiley.com/doi/10.1002/jaba.53/abstra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onlinelibrary.wiley.com/doi/10.1901/jaba.1973.6-457/abstract" TargetMode="External"/><Relationship Id="rId3" Type="http://schemas.openxmlformats.org/officeDocument/2006/relationships/hyperlink" Target="https://www.youtube.com/watch?v=OKl2aQSTFno" TargetMode="External"/><Relationship Id="rId7" Type="http://schemas.openxmlformats.org/officeDocument/2006/relationships/hyperlink" Target="http://onlinelibrary.wiley.com/doi/10.1901/jaba.2011.44-451/abstract"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s://www.youtube.com/watch?v=L3zukJ7l7Js" TargetMode="External"/><Relationship Id="rId5" Type="http://schemas.openxmlformats.org/officeDocument/2006/relationships/hyperlink" Target="https://www.youtube.com/watch?v=p8jlFOhaWAA" TargetMode="External"/><Relationship Id="rId10" Type="http://schemas.openxmlformats.org/officeDocument/2006/relationships/image" Target="../media/image4.png"/><Relationship Id="rId4" Type="http://schemas.openxmlformats.org/officeDocument/2006/relationships/hyperlink" Target="https://www.youtube.com/watch?v=dX1swwSYhA8" TargetMode="External"/><Relationship Id="rId9" Type="http://schemas.openxmlformats.org/officeDocument/2006/relationships/hyperlink" Target="http://onlinelibrary.wiley.com/doi/10.1901/jaba.1974.7-622/abstr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iris.peabody.vanderbilt.edu/module/bi2/cresource/what-techniques-can-ms-rollison-use-to-manage-the-disruptive-and-non-compliant-behaviors-of-students-like-patrick-and-tameka/bi2_08/#content" TargetMode="External"/><Relationship Id="rId3" Type="http://schemas.openxmlformats.org/officeDocument/2006/relationships/hyperlink" Target="https://www.youtube.com/watch?v=OKl2aQSTFno" TargetMode="External"/><Relationship Id="rId7" Type="http://schemas.openxmlformats.org/officeDocument/2006/relationships/hyperlink" Target="https://www.youtube.com/watch?v=0ogw3isCY7I"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s://www.youtube.com/watch?v=P0TB4v_rUj8" TargetMode="External"/><Relationship Id="rId11" Type="http://schemas.openxmlformats.org/officeDocument/2006/relationships/image" Target="../media/image4.png"/><Relationship Id="rId5" Type="http://schemas.openxmlformats.org/officeDocument/2006/relationships/hyperlink" Target="https://www.youtube.com/watch?v=CPOQEdDc48Q" TargetMode="External"/><Relationship Id="rId10" Type="http://schemas.openxmlformats.org/officeDocument/2006/relationships/hyperlink" Target="http://muse.jhu.edu/journals/etc/summary/v032/32.4.wheatley.html" TargetMode="External"/><Relationship Id="rId4" Type="http://schemas.openxmlformats.org/officeDocument/2006/relationships/hyperlink" Target="https://www.youtube.com/watch?v=APgAF6Iafto" TargetMode="External"/><Relationship Id="rId9" Type="http://schemas.openxmlformats.org/officeDocument/2006/relationships/hyperlink" Target="http://www.ncbi.nlm.nih.gov/pubmed/229490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DRFT 1.jpg"/>
          <p:cNvPicPr/>
          <p:nvPr/>
        </p:nvPicPr>
        <p:blipFill>
          <a:blip r:embed="rId2">
            <a:extLst/>
          </a:blip>
          <a:stretch>
            <a:fillRect/>
          </a:stretch>
        </p:blipFill>
        <p:spPr>
          <a:xfrm>
            <a:off x="202103" y="1125866"/>
            <a:ext cx="6991943" cy="7713334"/>
          </a:xfrm>
          <a:prstGeom prst="rect">
            <a:avLst/>
          </a:prstGeom>
          <a:ln w="12700">
            <a:miter lim="400000"/>
          </a:ln>
        </p:spPr>
      </p:pic>
      <p:sp>
        <p:nvSpPr>
          <p:cNvPr id="39" name="Shape 39"/>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40" name="Shape 40"/>
          <p:cNvSpPr/>
          <p:nvPr/>
        </p:nvSpPr>
        <p:spPr>
          <a:xfrm>
            <a:off x="7511380" y="1809749"/>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Let this image represent the observation of a person at one point in time</a:t>
            </a:r>
          </a:p>
        </p:txBody>
      </p:sp>
      <p:sp>
        <p:nvSpPr>
          <p:cNvPr id="41" name="Shape 41">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8895010" y="3851275"/>
            <a:ext cx="1698031" cy="1380977"/>
          </a:xfrm>
          <a:prstGeom prst="rect">
            <a:avLst/>
          </a:prstGeom>
          <a:gradFill>
            <a:gsLst>
              <a:gs pos="0">
                <a:srgbClr val="FFFFFF"/>
              </a:gs>
              <a:gs pos="100000">
                <a:srgbClr val="A8C3DF"/>
              </a:gs>
            </a:gsLst>
            <a:lin ang="5400000"/>
          </a:gradFill>
          <a:ln w="12700">
            <a:miter lim="400000"/>
          </a:ln>
          <a:effectLst>
            <a:outerShdw blurRad="190500" dist="8455" dir="5400000" rotWithShape="0">
              <a:srgbClr val="000000"/>
            </a:outerShdw>
          </a:effectLst>
        </p:spPr>
        <p:txBody>
          <a:bodyPr lIns="0" tIns="0" rIns="0" bIns="0" anchor="ctr"/>
          <a:lstStyle/>
          <a:p>
            <a:pPr lvl="0">
              <a:defRPr sz="3200"/>
            </a:pPr>
            <a:endParaRPr/>
          </a:p>
        </p:txBody>
      </p:sp>
      <p:pic>
        <p:nvPicPr>
          <p:cNvPr id="146"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147" name="Shape 147"/>
          <p:cNvSpPr/>
          <p:nvPr/>
        </p:nvSpPr>
        <p:spPr>
          <a:xfrm flipV="1">
            <a:off x="3179578" y="2102007"/>
            <a:ext cx="1" cy="2292193"/>
          </a:xfrm>
          <a:prstGeom prst="line">
            <a:avLst/>
          </a:prstGeom>
          <a:ln w="38100">
            <a:solidFill>
              <a:srgbClr val="00F919"/>
            </a:solidFill>
            <a:miter lim="400000"/>
            <a:tailEnd type="triangle"/>
          </a:ln>
        </p:spPr>
        <p:txBody>
          <a:bodyPr lIns="0" tIns="0" rIns="0" bIns="0" anchor="ctr"/>
          <a:lstStyle/>
          <a:p>
            <a:pPr lvl="0">
              <a:defRPr sz="3200"/>
            </a:pPr>
            <a:endParaRPr/>
          </a:p>
        </p:txBody>
      </p:sp>
      <p:sp>
        <p:nvSpPr>
          <p:cNvPr id="148" name="Shape 148"/>
          <p:cNvSpPr/>
          <p:nvPr/>
        </p:nvSpPr>
        <p:spPr>
          <a:xfrm flipH="1" flipV="1">
            <a:off x="1007878" y="2088901"/>
            <a:ext cx="4416" cy="1556000"/>
          </a:xfrm>
          <a:prstGeom prst="line">
            <a:avLst/>
          </a:prstGeom>
          <a:ln w="38100">
            <a:solidFill>
              <a:srgbClr val="00F919">
                <a:alpha val="74524"/>
              </a:srgbClr>
            </a:solidFill>
            <a:miter lim="400000"/>
            <a:tailEnd type="triangle"/>
          </a:ln>
        </p:spPr>
        <p:txBody>
          <a:bodyPr lIns="0" tIns="0" rIns="0" bIns="0" anchor="ctr"/>
          <a:lstStyle/>
          <a:p>
            <a:pPr lvl="0">
              <a:defRPr sz="3200"/>
            </a:pPr>
            <a:endParaRPr/>
          </a:p>
        </p:txBody>
      </p:sp>
      <p:sp>
        <p:nvSpPr>
          <p:cNvPr id="149" name="Shape 149"/>
          <p:cNvSpPr/>
          <p:nvPr/>
        </p:nvSpPr>
        <p:spPr>
          <a:xfrm flipV="1">
            <a:off x="2398528" y="2095549"/>
            <a:ext cx="1" cy="1358851"/>
          </a:xfrm>
          <a:prstGeom prst="line">
            <a:avLst/>
          </a:prstGeom>
          <a:ln w="38100">
            <a:solidFill>
              <a:srgbClr val="00F919">
                <a:alpha val="49748"/>
              </a:srgbClr>
            </a:solidFill>
            <a:miter lim="400000"/>
            <a:tailEnd type="triangle"/>
          </a:ln>
        </p:spPr>
        <p:txBody>
          <a:bodyPr lIns="0" tIns="0" rIns="0" bIns="0" anchor="ctr"/>
          <a:lstStyle/>
          <a:p>
            <a:pPr lvl="0">
              <a:defRPr sz="3200"/>
            </a:pPr>
            <a:endParaRPr/>
          </a:p>
        </p:txBody>
      </p:sp>
      <p:sp>
        <p:nvSpPr>
          <p:cNvPr id="150" name="Shape 150"/>
          <p:cNvSpPr/>
          <p:nvPr/>
        </p:nvSpPr>
        <p:spPr>
          <a:xfrm flipV="1">
            <a:off x="3960628" y="2101006"/>
            <a:ext cx="1" cy="1239094"/>
          </a:xfrm>
          <a:prstGeom prst="line">
            <a:avLst/>
          </a:prstGeom>
          <a:ln w="38100">
            <a:solidFill>
              <a:srgbClr val="00F919">
                <a:alpha val="50076"/>
              </a:srgbClr>
            </a:solidFill>
            <a:miter lim="400000"/>
            <a:tailEnd type="triangle"/>
          </a:ln>
        </p:spPr>
        <p:txBody>
          <a:bodyPr lIns="0" tIns="0" rIns="0" bIns="0" anchor="ctr"/>
          <a:lstStyle/>
          <a:p>
            <a:pPr lvl="0">
              <a:defRPr sz="3200"/>
            </a:pPr>
            <a:endParaRPr/>
          </a:p>
        </p:txBody>
      </p:sp>
      <p:sp>
        <p:nvSpPr>
          <p:cNvPr id="151" name="Shape 151"/>
          <p:cNvSpPr/>
          <p:nvPr/>
        </p:nvSpPr>
        <p:spPr>
          <a:xfrm flipV="1">
            <a:off x="5522728" y="2091630"/>
            <a:ext cx="1" cy="1362770"/>
          </a:xfrm>
          <a:prstGeom prst="line">
            <a:avLst/>
          </a:prstGeom>
          <a:ln w="38100">
            <a:solidFill>
              <a:srgbClr val="00F919">
                <a:alpha val="75409"/>
              </a:srgbClr>
            </a:solidFill>
            <a:miter lim="400000"/>
            <a:tailEnd type="triangle"/>
          </a:ln>
        </p:spPr>
        <p:txBody>
          <a:bodyPr lIns="0" tIns="0" rIns="0" bIns="0" anchor="ctr"/>
          <a:lstStyle/>
          <a:p>
            <a:pPr lvl="0">
              <a:defRPr sz="3200"/>
            </a:pPr>
            <a:endParaRPr/>
          </a:p>
        </p:txBody>
      </p:sp>
      <p:sp>
        <p:nvSpPr>
          <p:cNvPr id="152" name="Shape 152"/>
          <p:cNvSpPr/>
          <p:nvPr/>
        </p:nvSpPr>
        <p:spPr>
          <a:xfrm flipV="1">
            <a:off x="6303778" y="2086719"/>
            <a:ext cx="1" cy="1697881"/>
          </a:xfrm>
          <a:prstGeom prst="line">
            <a:avLst/>
          </a:prstGeom>
          <a:ln w="38100">
            <a:solidFill>
              <a:srgbClr val="00F919">
                <a:alpha val="79518"/>
              </a:srgbClr>
            </a:solidFill>
            <a:miter lim="400000"/>
            <a:tailEnd type="triangle"/>
          </a:ln>
        </p:spPr>
        <p:txBody>
          <a:bodyPr lIns="0" tIns="0" rIns="0" bIns="0" anchor="ctr"/>
          <a:lstStyle/>
          <a:p>
            <a:pPr lvl="0">
              <a:defRPr sz="3200"/>
            </a:pPr>
            <a:endParaRPr/>
          </a:p>
        </p:txBody>
      </p:sp>
      <p:sp>
        <p:nvSpPr>
          <p:cNvPr id="153" name="Shape 153"/>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154" name="Shape 154"/>
          <p:cNvSpPr/>
          <p:nvPr/>
        </p:nvSpPr>
        <p:spPr>
          <a:xfrm>
            <a:off x="6641172" y="279400"/>
            <a:ext cx="5387319"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1338FF"/>
                </a:solidFill>
              </a:rPr>
              <a:t>Alternative Behaviour</a:t>
            </a:r>
          </a:p>
        </p:txBody>
      </p:sp>
      <p:sp>
        <p:nvSpPr>
          <p:cNvPr id="155" name="Shape 155"/>
          <p:cNvSpPr/>
          <p:nvPr/>
        </p:nvSpPr>
        <p:spPr>
          <a:xfrm>
            <a:off x="9197776" y="929592"/>
            <a:ext cx="1373535" cy="8509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DRA</a:t>
            </a:r>
          </a:p>
        </p:txBody>
      </p:sp>
      <p:sp>
        <p:nvSpPr>
          <p:cNvPr id="156" name="Shape 156"/>
          <p:cNvSpPr/>
          <p:nvPr/>
        </p:nvSpPr>
        <p:spPr>
          <a:xfrm flipH="1">
            <a:off x="5211578" y="2098278"/>
            <a:ext cx="1" cy="2016523"/>
          </a:xfrm>
          <a:prstGeom prst="line">
            <a:avLst/>
          </a:prstGeom>
          <a:ln w="38100">
            <a:solidFill>
              <a:srgbClr val="FF2818">
                <a:alpha val="80272"/>
              </a:srgbClr>
            </a:solidFill>
            <a:miter lim="400000"/>
            <a:tailEnd type="triangle"/>
          </a:ln>
        </p:spPr>
        <p:txBody>
          <a:bodyPr lIns="0" tIns="0" rIns="0" bIns="0" anchor="ctr"/>
          <a:lstStyle/>
          <a:p>
            <a:pPr lvl="0">
              <a:defRPr sz="3200"/>
            </a:pPr>
            <a:endParaRPr/>
          </a:p>
        </p:txBody>
      </p:sp>
      <p:sp>
        <p:nvSpPr>
          <p:cNvPr id="157" name="Shape 157"/>
          <p:cNvSpPr/>
          <p:nvPr/>
        </p:nvSpPr>
        <p:spPr>
          <a:xfrm>
            <a:off x="7473280" y="2044724"/>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Here are links to show some examples of this procedure  in action</a:t>
            </a:r>
          </a:p>
        </p:txBody>
      </p:sp>
      <p:sp>
        <p:nvSpPr>
          <p:cNvPr id="158" name="Shape 158">
            <a:hlinkClick r:id="rId3"/>
          </p:cNvPr>
          <p:cNvSpPr/>
          <p:nvPr/>
        </p:nvSpPr>
        <p:spPr>
          <a:xfrm>
            <a:off x="9626327" y="4277710"/>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1</a:t>
            </a:r>
          </a:p>
        </p:txBody>
      </p:sp>
      <p:sp>
        <p:nvSpPr>
          <p:cNvPr id="159" name="Shape 159">
            <a:hlinkClick r:id="rId4"/>
          </p:cNvPr>
          <p:cNvSpPr/>
          <p:nvPr/>
        </p:nvSpPr>
        <p:spPr>
          <a:xfrm>
            <a:off x="7368579" y="6336394"/>
            <a:ext cx="5234535" cy="584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spcBef>
                <a:spcPts val="600"/>
              </a:spcBef>
              <a:defRPr sz="1400" cap="all">
                <a:solidFill>
                  <a:srgbClr val="5C5C5C"/>
                </a:solidFill>
              </a:defRPr>
            </a:lvl1pPr>
          </a:lstStyle>
          <a:p>
            <a:pPr lvl="0">
              <a:defRPr sz="1800" cap="none">
                <a:solidFill>
                  <a:srgbClr val="000000"/>
                </a:solidFill>
              </a:defRPr>
            </a:pPr>
            <a:r>
              <a:rPr sz="1400" cap="all">
                <a:solidFill>
                  <a:srgbClr val="5C5C5C"/>
                </a:solidFill>
              </a:rPr>
              <a:t>A review of empirical support for differential reinforcement of alternative behavior</a:t>
            </a:r>
          </a:p>
        </p:txBody>
      </p:sp>
      <p:sp>
        <p:nvSpPr>
          <p:cNvPr id="160" name="Shape 160"/>
          <p:cNvSpPr/>
          <p:nvPr/>
        </p:nvSpPr>
        <p:spPr>
          <a:xfrm>
            <a:off x="8922639" y="3715016"/>
            <a:ext cx="1642772" cy="6350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100"/>
            </a:lvl1pPr>
          </a:lstStyle>
          <a:p>
            <a:pPr lvl="0">
              <a:defRPr sz="1800">
                <a:solidFill>
                  <a:srgbClr val="000000"/>
                </a:solidFill>
              </a:defRPr>
            </a:pPr>
            <a:r>
              <a:rPr sz="3100">
                <a:solidFill>
                  <a:srgbClr val="414141"/>
                </a:solidFill>
              </a:rPr>
              <a:t>YouTube</a:t>
            </a:r>
          </a:p>
        </p:txBody>
      </p:sp>
      <p:sp>
        <p:nvSpPr>
          <p:cNvPr id="161" name="Shape 161">
            <a:hlinkClick r:id="rId5"/>
          </p:cNvPr>
          <p:cNvSpPr/>
          <p:nvPr/>
        </p:nvSpPr>
        <p:spPr>
          <a:xfrm>
            <a:off x="7370173" y="7049033"/>
            <a:ext cx="5231346" cy="584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1400" cap="all"/>
            </a:lvl1pPr>
          </a:lstStyle>
          <a:p>
            <a:pPr lvl="0">
              <a:defRPr sz="1800" cap="none">
                <a:solidFill>
                  <a:srgbClr val="000000"/>
                </a:solidFill>
              </a:defRPr>
            </a:pPr>
            <a:r>
              <a:rPr sz="1400" cap="all">
                <a:solidFill>
                  <a:srgbClr val="414141"/>
                </a:solidFill>
              </a:rPr>
              <a:t>An investigation of differential reinforcement of alternative behaviour without extinction</a:t>
            </a:r>
          </a:p>
        </p:txBody>
      </p:sp>
      <p:sp>
        <p:nvSpPr>
          <p:cNvPr id="162" name="Shape 162">
            <a:hlinkClick r:id="rId6"/>
          </p:cNvPr>
          <p:cNvSpPr/>
          <p:nvPr/>
        </p:nvSpPr>
        <p:spPr>
          <a:xfrm>
            <a:off x="7370173" y="7761671"/>
            <a:ext cx="5697873" cy="584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1400" cap="all"/>
            </a:lvl1pPr>
          </a:lstStyle>
          <a:p>
            <a:pPr lvl="0">
              <a:defRPr sz="1800" cap="none">
                <a:solidFill>
                  <a:srgbClr val="000000"/>
                </a:solidFill>
              </a:defRPr>
            </a:pPr>
            <a:r>
              <a:rPr sz="1400" cap="all">
                <a:solidFill>
                  <a:srgbClr val="414141"/>
                </a:solidFill>
              </a:rPr>
              <a:t>Evaluating treatment challenges with differential reinforcement of alternative behaviour</a:t>
            </a:r>
          </a:p>
        </p:txBody>
      </p:sp>
      <p:sp>
        <p:nvSpPr>
          <p:cNvPr id="163" name="Shape 163">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7"/>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164" name="Shape 164">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7"/>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167" name="Shape 167"/>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168" name="Shape 168"/>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169" name="Shape 169"/>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170" name="Shape 170"/>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171" name="Shape 171"/>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172" name="Shape 172"/>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173" name="Shape 173"/>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174" name="Shape 174"/>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175" name="Shape 175"/>
          <p:cNvSpPr/>
          <p:nvPr/>
        </p:nvSpPr>
        <p:spPr>
          <a:xfrm>
            <a:off x="7469716" y="2044724"/>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Can DRI and DRA procedures be used with negative reinforcers?</a:t>
            </a:r>
          </a:p>
        </p:txBody>
      </p:sp>
      <p:sp>
        <p:nvSpPr>
          <p:cNvPr id="176" name="Shape 176"/>
          <p:cNvSpPr/>
          <p:nvPr/>
        </p:nvSpPr>
        <p:spPr>
          <a:xfrm>
            <a:off x="7482416" y="4070349"/>
            <a:ext cx="5003454" cy="34671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2700">
                <a:solidFill>
                  <a:srgbClr val="414141"/>
                </a:solidFill>
              </a:rPr>
              <a:t>Of course they can. The two procedures are called</a:t>
            </a:r>
          </a:p>
          <a:p>
            <a:pPr lvl="0" algn="l">
              <a:defRPr sz="1800">
                <a:solidFill>
                  <a:srgbClr val="000000"/>
                </a:solidFill>
              </a:defRPr>
            </a:pPr>
            <a:endParaRPr sz="2700">
              <a:solidFill>
                <a:srgbClr val="414141"/>
              </a:solidFill>
            </a:endParaRPr>
          </a:p>
          <a:p>
            <a:pPr lvl="0" algn="l">
              <a:defRPr sz="1800">
                <a:solidFill>
                  <a:srgbClr val="000000"/>
                </a:solidFill>
              </a:defRPr>
            </a:pPr>
            <a:r>
              <a:rPr sz="2400">
                <a:solidFill>
                  <a:srgbClr val="276865"/>
                </a:solidFill>
              </a:rPr>
              <a:t>Differential Negative Reinforcement of Incompatible Behaviour (DNRI)</a:t>
            </a:r>
          </a:p>
          <a:p>
            <a:pPr lvl="0" algn="l">
              <a:defRPr sz="1800">
                <a:solidFill>
                  <a:srgbClr val="000000"/>
                </a:solidFill>
              </a:defRPr>
            </a:pPr>
            <a:endParaRPr sz="2400">
              <a:solidFill>
                <a:srgbClr val="276865"/>
              </a:solidFill>
            </a:endParaRPr>
          </a:p>
          <a:p>
            <a:pPr lvl="0" algn="l">
              <a:defRPr sz="1800">
                <a:solidFill>
                  <a:srgbClr val="000000"/>
                </a:solidFill>
              </a:defRPr>
            </a:pPr>
            <a:r>
              <a:rPr sz="2400">
                <a:solidFill>
                  <a:srgbClr val="276865"/>
                </a:solidFill>
              </a:rPr>
              <a:t>Differential Negative Reinforcement of Alternative Behaviour (DNRA)</a:t>
            </a:r>
          </a:p>
        </p:txBody>
      </p:sp>
      <p:sp>
        <p:nvSpPr>
          <p:cNvPr id="177" name="Shape 177"/>
          <p:cNvSpPr/>
          <p:nvPr/>
        </p:nvSpPr>
        <p:spPr>
          <a:xfrm>
            <a:off x="8537956" y="942292"/>
            <a:ext cx="2969717" cy="8509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DRI/DRA</a:t>
            </a:r>
          </a:p>
        </p:txBody>
      </p:sp>
      <p:sp>
        <p:nvSpPr>
          <p:cNvPr id="178" name="Shape 178">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179" name="Shape 179">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182" name="Shape 182"/>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183" name="Shape 183"/>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184" name="Shape 184"/>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185" name="Shape 185"/>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186" name="Shape 186"/>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187" name="Shape 187"/>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188" name="Shape 188"/>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189" name="Shape 189"/>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192" name="Group 192"/>
          <p:cNvGrpSpPr/>
          <p:nvPr/>
        </p:nvGrpSpPr>
        <p:grpSpPr>
          <a:xfrm>
            <a:off x="6641172" y="279400"/>
            <a:ext cx="4225592" cy="1501093"/>
            <a:chOff x="0" y="0"/>
            <a:chExt cx="4225590" cy="1501092"/>
          </a:xfrm>
        </p:grpSpPr>
        <p:sp>
          <p:nvSpPr>
            <p:cNvPr id="190" name="Shape 190"/>
            <p:cNvSpPr/>
            <p:nvPr/>
          </p:nvSpPr>
          <p:spPr>
            <a:xfrm>
              <a:off x="2556603" y="650192"/>
              <a:ext cx="1403897"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DRO</a:t>
              </a:r>
            </a:p>
          </p:txBody>
        </p:sp>
        <p:sp>
          <p:nvSpPr>
            <p:cNvPr id="191" name="Shape 191"/>
            <p:cNvSpPr/>
            <p:nvPr/>
          </p:nvSpPr>
          <p:spPr>
            <a:xfrm>
              <a:off x="0" y="0"/>
              <a:ext cx="4225591"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Other Behaviour</a:t>
              </a:r>
            </a:p>
          </p:txBody>
        </p:sp>
      </p:grpSp>
      <p:sp>
        <p:nvSpPr>
          <p:cNvPr id="193" name="Shape 193"/>
          <p:cNvSpPr/>
          <p:nvPr/>
        </p:nvSpPr>
        <p:spPr>
          <a:xfrm>
            <a:off x="7489957" y="1841500"/>
            <a:ext cx="4623595" cy="70104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2600">
                <a:solidFill>
                  <a:srgbClr val="414141"/>
                </a:solidFill>
              </a:rPr>
              <a:t>During DRI and DRA procedures the problem behaviour is basically ignored while another behaviour is reinforced. </a:t>
            </a:r>
          </a:p>
          <a:p>
            <a:pPr lvl="0" algn="l">
              <a:defRPr sz="1800">
                <a:solidFill>
                  <a:srgbClr val="000000"/>
                </a:solidFill>
              </a:defRPr>
            </a:pPr>
            <a:endParaRPr sz="2600">
              <a:solidFill>
                <a:srgbClr val="414141"/>
              </a:solidFill>
            </a:endParaRPr>
          </a:p>
          <a:p>
            <a:pPr lvl="0" algn="l">
              <a:defRPr sz="1800">
                <a:solidFill>
                  <a:srgbClr val="000000"/>
                </a:solidFill>
              </a:defRPr>
            </a:pPr>
            <a:r>
              <a:rPr sz="2600">
                <a:solidFill>
                  <a:srgbClr val="414141"/>
                </a:solidFill>
              </a:rPr>
              <a:t>In a DRO procedure, a contingency specifies that the problem behaviour must NOT occur for a specified period of time. When this contingency is met, the reinforcer is then delivered.</a:t>
            </a:r>
          </a:p>
          <a:p>
            <a:pPr lvl="0" algn="l">
              <a:defRPr sz="1800">
                <a:solidFill>
                  <a:srgbClr val="000000"/>
                </a:solidFill>
              </a:defRPr>
            </a:pPr>
            <a:endParaRPr sz="2600">
              <a:solidFill>
                <a:srgbClr val="414141"/>
              </a:solidFill>
            </a:endParaRPr>
          </a:p>
          <a:p>
            <a:pPr lvl="0" algn="l">
              <a:defRPr sz="1800">
                <a:solidFill>
                  <a:srgbClr val="000000"/>
                </a:solidFill>
              </a:defRPr>
            </a:pPr>
            <a:r>
              <a:rPr sz="2600">
                <a:solidFill>
                  <a:srgbClr val="414141"/>
                </a:solidFill>
              </a:rPr>
              <a:t>Essentially, this means that NOT responding is reinforced.</a:t>
            </a:r>
          </a:p>
        </p:txBody>
      </p:sp>
      <p:grpSp>
        <p:nvGrpSpPr>
          <p:cNvPr id="196" name="Group 196"/>
          <p:cNvGrpSpPr/>
          <p:nvPr/>
        </p:nvGrpSpPr>
        <p:grpSpPr>
          <a:xfrm>
            <a:off x="4824908" y="3889198"/>
            <a:ext cx="475953" cy="476328"/>
            <a:chOff x="0" y="0"/>
            <a:chExt cx="475952" cy="476327"/>
          </a:xfrm>
        </p:grpSpPr>
        <p:sp>
          <p:nvSpPr>
            <p:cNvPr id="194" name="Shape 194"/>
            <p:cNvSpPr/>
            <p:nvPr/>
          </p:nvSpPr>
          <p:spPr>
            <a:xfrm flipV="1">
              <a:off x="0" y="0"/>
              <a:ext cx="461941" cy="476328"/>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sp>
          <p:nvSpPr>
            <p:cNvPr id="195" name="Shape 195"/>
            <p:cNvSpPr/>
            <p:nvPr/>
          </p:nvSpPr>
          <p:spPr>
            <a:xfrm flipH="1" flipV="1">
              <a:off x="17986" y="4741"/>
              <a:ext cx="457967" cy="457966"/>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grpSp>
      <p:sp>
        <p:nvSpPr>
          <p:cNvPr id="197" name="Shape 197">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198" name="Shape 198">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92"/>
                                        </p:tgtEl>
                                        <p:attrNameLst>
                                          <p:attrName>style.visibility</p:attrName>
                                        </p:attrNameLst>
                                      </p:cBhvr>
                                      <p:to>
                                        <p:strVal val="visible"/>
                                      </p:to>
                                    </p:set>
                                    <p:anim calcmode="lin" valueType="num">
                                      <p:cBhvr>
                                        <p:cTn id="7" dur="1000" fill="hold"/>
                                        <p:tgtEl>
                                          <p:spTgt spid="192"/>
                                        </p:tgtEl>
                                        <p:attrNameLst>
                                          <p:attrName>ppt_w</p:attrName>
                                        </p:attrNameLst>
                                      </p:cBhvr>
                                      <p:tavLst>
                                        <p:tav tm="0">
                                          <p:val>
                                            <p:fltVal val="0"/>
                                          </p:val>
                                        </p:tav>
                                        <p:tav tm="100000">
                                          <p:val>
                                            <p:strVal val="#ppt_w"/>
                                          </p:val>
                                        </p:tav>
                                      </p:tavLst>
                                    </p:anim>
                                    <p:anim calcmode="lin" valueType="num">
                                      <p:cBhvr>
                                        <p:cTn id="8" dur="1000" fill="hold"/>
                                        <p:tgtEl>
                                          <p:spTgt spid="1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P spid="193"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201" name="Shape 201"/>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202" name="Shape 202"/>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203" name="Shape 203"/>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204" name="Shape 204"/>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205" name="Shape 205"/>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206" name="Shape 206"/>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207" name="Shape 207"/>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208" name="Shape 208"/>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211" name="Group 211"/>
          <p:cNvGrpSpPr/>
          <p:nvPr/>
        </p:nvGrpSpPr>
        <p:grpSpPr>
          <a:xfrm>
            <a:off x="6641172" y="279400"/>
            <a:ext cx="4225592" cy="1501093"/>
            <a:chOff x="0" y="0"/>
            <a:chExt cx="4225590" cy="1501092"/>
          </a:xfrm>
        </p:grpSpPr>
        <p:sp>
          <p:nvSpPr>
            <p:cNvPr id="209" name="Shape 209"/>
            <p:cNvSpPr/>
            <p:nvPr/>
          </p:nvSpPr>
          <p:spPr>
            <a:xfrm>
              <a:off x="2556603" y="650192"/>
              <a:ext cx="1403897"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DRO</a:t>
              </a:r>
            </a:p>
          </p:txBody>
        </p:sp>
        <p:sp>
          <p:nvSpPr>
            <p:cNvPr id="210" name="Shape 210"/>
            <p:cNvSpPr/>
            <p:nvPr/>
          </p:nvSpPr>
          <p:spPr>
            <a:xfrm>
              <a:off x="0" y="0"/>
              <a:ext cx="4225591"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Other Behaviour</a:t>
              </a:r>
            </a:p>
          </p:txBody>
        </p:sp>
      </p:grpSp>
      <p:sp>
        <p:nvSpPr>
          <p:cNvPr id="212" name="Shape 212"/>
          <p:cNvSpPr/>
          <p:nvPr/>
        </p:nvSpPr>
        <p:spPr>
          <a:xfrm>
            <a:off x="8089503" y="1835150"/>
            <a:ext cx="4623594" cy="571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Fixed-Interval DRO</a:t>
            </a:r>
          </a:p>
        </p:txBody>
      </p:sp>
      <p:sp>
        <p:nvSpPr>
          <p:cNvPr id="213" name="Shape 213"/>
          <p:cNvSpPr/>
          <p:nvPr/>
        </p:nvSpPr>
        <p:spPr>
          <a:xfrm>
            <a:off x="7581503" y="2806700"/>
            <a:ext cx="4623594" cy="57404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marL="228600" lvl="0" indent="-228600" algn="l">
              <a:buSzPct val="100000"/>
              <a:buChar char="•"/>
              <a:defRPr sz="1800">
                <a:solidFill>
                  <a:srgbClr val="000000"/>
                </a:solidFill>
              </a:defRPr>
            </a:pPr>
            <a:r>
              <a:rPr sz="2800">
                <a:solidFill>
                  <a:srgbClr val="414141"/>
                </a:solidFill>
              </a:rPr>
              <a:t>Determine the size of the interval you are working with</a:t>
            </a:r>
          </a:p>
          <a:p>
            <a:pPr marL="228600" lvl="0" indent="-228600" algn="l">
              <a:buSzPct val="100000"/>
              <a:buChar char="•"/>
              <a:defRPr sz="1800">
                <a:solidFill>
                  <a:srgbClr val="000000"/>
                </a:solidFill>
              </a:defRPr>
            </a:pPr>
            <a:r>
              <a:rPr sz="2800">
                <a:solidFill>
                  <a:srgbClr val="414141"/>
                </a:solidFill>
              </a:rPr>
              <a:t>Start the clock</a:t>
            </a:r>
          </a:p>
          <a:p>
            <a:pPr marL="228600" lvl="0" indent="-228600" algn="l">
              <a:buSzPct val="100000"/>
              <a:buChar char="•"/>
              <a:defRPr sz="1800">
                <a:solidFill>
                  <a:srgbClr val="000000"/>
                </a:solidFill>
              </a:defRPr>
            </a:pPr>
            <a:r>
              <a:rPr sz="2800">
                <a:solidFill>
                  <a:srgbClr val="414141"/>
                </a:solidFill>
              </a:rPr>
              <a:t>Deliver the reinforcer at the end of the interval if the problem behaviour did not occur during the interval</a:t>
            </a:r>
          </a:p>
          <a:p>
            <a:pPr marL="228600" lvl="0" indent="-228600" algn="l">
              <a:buSzPct val="100000"/>
              <a:buChar char="•"/>
              <a:defRPr sz="1800">
                <a:solidFill>
                  <a:srgbClr val="000000"/>
                </a:solidFill>
              </a:defRPr>
            </a:pPr>
            <a:r>
              <a:rPr sz="2800">
                <a:solidFill>
                  <a:srgbClr val="414141"/>
                </a:solidFill>
              </a:rPr>
              <a:t> Reset the clock if the problem behaviour occurs during the interval</a:t>
            </a:r>
          </a:p>
        </p:txBody>
      </p:sp>
      <p:grpSp>
        <p:nvGrpSpPr>
          <p:cNvPr id="216" name="Group 216"/>
          <p:cNvGrpSpPr/>
          <p:nvPr/>
        </p:nvGrpSpPr>
        <p:grpSpPr>
          <a:xfrm>
            <a:off x="4824908" y="3889198"/>
            <a:ext cx="475953" cy="476328"/>
            <a:chOff x="0" y="0"/>
            <a:chExt cx="475952" cy="476327"/>
          </a:xfrm>
        </p:grpSpPr>
        <p:sp>
          <p:nvSpPr>
            <p:cNvPr id="214" name="Shape 214"/>
            <p:cNvSpPr/>
            <p:nvPr/>
          </p:nvSpPr>
          <p:spPr>
            <a:xfrm flipV="1">
              <a:off x="0" y="0"/>
              <a:ext cx="461941" cy="476328"/>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sp>
          <p:nvSpPr>
            <p:cNvPr id="215" name="Shape 215"/>
            <p:cNvSpPr/>
            <p:nvPr/>
          </p:nvSpPr>
          <p:spPr>
            <a:xfrm flipH="1" flipV="1">
              <a:off x="17986" y="4741"/>
              <a:ext cx="457967" cy="457966"/>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grpSp>
      <p:sp>
        <p:nvSpPr>
          <p:cNvPr id="217" name="Shape 217">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218" name="Shape 218">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221" name="Shape 221"/>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222" name="Shape 222"/>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223" name="Shape 223"/>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224" name="Shape 224"/>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225" name="Shape 225"/>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226" name="Shape 226"/>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227" name="Shape 227"/>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228" name="Shape 228"/>
          <p:cNvSpPr/>
          <p:nvPr/>
        </p:nvSpPr>
        <p:spPr>
          <a:xfrm>
            <a:off x="8089503" y="1835150"/>
            <a:ext cx="4623594" cy="571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Variable-Interval DRO</a:t>
            </a:r>
          </a:p>
        </p:txBody>
      </p:sp>
      <p:sp>
        <p:nvSpPr>
          <p:cNvPr id="229" name="Shape 229"/>
          <p:cNvSpPr/>
          <p:nvPr/>
        </p:nvSpPr>
        <p:spPr>
          <a:xfrm>
            <a:off x="7581503" y="2806700"/>
            <a:ext cx="4623594" cy="57404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marL="228600" lvl="0" indent="-228600" algn="l">
              <a:buSzPct val="100000"/>
              <a:buChar char="•"/>
              <a:defRPr sz="1800">
                <a:solidFill>
                  <a:srgbClr val="000000"/>
                </a:solidFill>
              </a:defRPr>
            </a:pPr>
            <a:r>
              <a:rPr sz="2800">
                <a:solidFill>
                  <a:srgbClr val="414141"/>
                </a:solidFill>
              </a:rPr>
              <a:t>Determine in advance the variable intervals you are working with</a:t>
            </a:r>
          </a:p>
          <a:p>
            <a:pPr marL="228600" lvl="0" indent="-228600" algn="l">
              <a:buSzPct val="100000"/>
              <a:buChar char="•"/>
              <a:defRPr sz="1800">
                <a:solidFill>
                  <a:srgbClr val="000000"/>
                </a:solidFill>
              </a:defRPr>
            </a:pPr>
            <a:r>
              <a:rPr sz="2800">
                <a:solidFill>
                  <a:srgbClr val="414141"/>
                </a:solidFill>
              </a:rPr>
              <a:t>Start the clock</a:t>
            </a:r>
          </a:p>
          <a:p>
            <a:pPr marL="228600" lvl="0" indent="-228600" algn="l">
              <a:buSzPct val="100000"/>
              <a:buChar char="•"/>
              <a:defRPr sz="1800">
                <a:solidFill>
                  <a:srgbClr val="000000"/>
                </a:solidFill>
              </a:defRPr>
            </a:pPr>
            <a:r>
              <a:rPr sz="2800">
                <a:solidFill>
                  <a:srgbClr val="414141"/>
                </a:solidFill>
              </a:rPr>
              <a:t>Deliver the reinforcer at the end of each interval if the problem behaviour did not occur during that interval</a:t>
            </a:r>
          </a:p>
          <a:p>
            <a:pPr marL="228600" lvl="0" indent="-228600" algn="l">
              <a:buSzPct val="100000"/>
              <a:buChar char="•"/>
              <a:defRPr sz="1800">
                <a:solidFill>
                  <a:srgbClr val="000000"/>
                </a:solidFill>
              </a:defRPr>
            </a:pPr>
            <a:r>
              <a:rPr sz="2800">
                <a:solidFill>
                  <a:srgbClr val="414141"/>
                </a:solidFill>
              </a:rPr>
              <a:t> Reset the clock if the problem behaviour occurs during the interval</a:t>
            </a:r>
          </a:p>
        </p:txBody>
      </p:sp>
      <p:sp>
        <p:nvSpPr>
          <p:cNvPr id="230" name="Shape 230"/>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233" name="Group 233"/>
          <p:cNvGrpSpPr/>
          <p:nvPr/>
        </p:nvGrpSpPr>
        <p:grpSpPr>
          <a:xfrm>
            <a:off x="6641172" y="279400"/>
            <a:ext cx="4225592" cy="1501093"/>
            <a:chOff x="0" y="0"/>
            <a:chExt cx="4225590" cy="1501092"/>
          </a:xfrm>
        </p:grpSpPr>
        <p:sp>
          <p:nvSpPr>
            <p:cNvPr id="231" name="Shape 231"/>
            <p:cNvSpPr/>
            <p:nvPr/>
          </p:nvSpPr>
          <p:spPr>
            <a:xfrm>
              <a:off x="2556603" y="650192"/>
              <a:ext cx="1403897"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DRO</a:t>
              </a:r>
            </a:p>
          </p:txBody>
        </p:sp>
        <p:sp>
          <p:nvSpPr>
            <p:cNvPr id="232" name="Shape 232"/>
            <p:cNvSpPr/>
            <p:nvPr/>
          </p:nvSpPr>
          <p:spPr>
            <a:xfrm>
              <a:off x="0" y="0"/>
              <a:ext cx="4225591"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Other Behaviour</a:t>
              </a:r>
            </a:p>
          </p:txBody>
        </p:sp>
      </p:grpSp>
      <p:grpSp>
        <p:nvGrpSpPr>
          <p:cNvPr id="236" name="Group 236"/>
          <p:cNvGrpSpPr/>
          <p:nvPr/>
        </p:nvGrpSpPr>
        <p:grpSpPr>
          <a:xfrm>
            <a:off x="4824908" y="3889198"/>
            <a:ext cx="475953" cy="476328"/>
            <a:chOff x="0" y="0"/>
            <a:chExt cx="475952" cy="476327"/>
          </a:xfrm>
        </p:grpSpPr>
        <p:sp>
          <p:nvSpPr>
            <p:cNvPr id="234" name="Shape 234"/>
            <p:cNvSpPr/>
            <p:nvPr/>
          </p:nvSpPr>
          <p:spPr>
            <a:xfrm flipV="1">
              <a:off x="0" y="0"/>
              <a:ext cx="461941" cy="476328"/>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sp>
          <p:nvSpPr>
            <p:cNvPr id="235" name="Shape 235"/>
            <p:cNvSpPr/>
            <p:nvPr/>
          </p:nvSpPr>
          <p:spPr>
            <a:xfrm flipH="1" flipV="1">
              <a:off x="17986" y="4741"/>
              <a:ext cx="457967" cy="457966"/>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grpSp>
      <p:sp>
        <p:nvSpPr>
          <p:cNvPr id="237" name="Shape 237">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238" name="Shape 238">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241" name="Shape 241"/>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242" name="Shape 242"/>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243" name="Shape 243"/>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244" name="Shape 244"/>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245" name="Shape 245"/>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246" name="Shape 246"/>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247" name="Shape 247"/>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248" name="Shape 248"/>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251" name="Group 251"/>
          <p:cNvGrpSpPr/>
          <p:nvPr/>
        </p:nvGrpSpPr>
        <p:grpSpPr>
          <a:xfrm>
            <a:off x="6641172" y="279400"/>
            <a:ext cx="4225592" cy="1501093"/>
            <a:chOff x="0" y="0"/>
            <a:chExt cx="4225590" cy="1501092"/>
          </a:xfrm>
        </p:grpSpPr>
        <p:sp>
          <p:nvSpPr>
            <p:cNvPr id="249" name="Shape 249"/>
            <p:cNvSpPr/>
            <p:nvPr/>
          </p:nvSpPr>
          <p:spPr>
            <a:xfrm>
              <a:off x="2556603" y="650192"/>
              <a:ext cx="1403897"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DRO</a:t>
              </a:r>
            </a:p>
          </p:txBody>
        </p:sp>
        <p:sp>
          <p:nvSpPr>
            <p:cNvPr id="250" name="Shape 250"/>
            <p:cNvSpPr/>
            <p:nvPr/>
          </p:nvSpPr>
          <p:spPr>
            <a:xfrm>
              <a:off x="0" y="0"/>
              <a:ext cx="4225591"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Other Behaviour</a:t>
              </a:r>
            </a:p>
          </p:txBody>
        </p:sp>
      </p:grpSp>
      <p:grpSp>
        <p:nvGrpSpPr>
          <p:cNvPr id="254" name="Group 254"/>
          <p:cNvGrpSpPr/>
          <p:nvPr/>
        </p:nvGrpSpPr>
        <p:grpSpPr>
          <a:xfrm>
            <a:off x="4824908" y="3889198"/>
            <a:ext cx="475953" cy="476328"/>
            <a:chOff x="0" y="0"/>
            <a:chExt cx="475952" cy="476327"/>
          </a:xfrm>
        </p:grpSpPr>
        <p:sp>
          <p:nvSpPr>
            <p:cNvPr id="252" name="Shape 252"/>
            <p:cNvSpPr/>
            <p:nvPr/>
          </p:nvSpPr>
          <p:spPr>
            <a:xfrm flipV="1">
              <a:off x="0" y="0"/>
              <a:ext cx="461941" cy="476328"/>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sp>
          <p:nvSpPr>
            <p:cNvPr id="253" name="Shape 253"/>
            <p:cNvSpPr/>
            <p:nvPr/>
          </p:nvSpPr>
          <p:spPr>
            <a:xfrm flipH="1" flipV="1">
              <a:off x="17986" y="4741"/>
              <a:ext cx="457967" cy="457966"/>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grpSp>
      <p:sp>
        <p:nvSpPr>
          <p:cNvPr id="255" name="Shape 255"/>
          <p:cNvSpPr/>
          <p:nvPr/>
        </p:nvSpPr>
        <p:spPr>
          <a:xfrm>
            <a:off x="8089503" y="1835150"/>
            <a:ext cx="4623594" cy="571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solidFill>
                  <a:srgbClr val="276865"/>
                </a:solidFill>
              </a:defRPr>
            </a:lvl1pPr>
          </a:lstStyle>
          <a:p>
            <a:pPr lvl="0">
              <a:defRPr sz="1800">
                <a:solidFill>
                  <a:srgbClr val="000000"/>
                </a:solidFill>
              </a:defRPr>
            </a:pPr>
            <a:r>
              <a:rPr sz="2800">
                <a:solidFill>
                  <a:srgbClr val="276865"/>
                </a:solidFill>
              </a:rPr>
              <a:t>Fixed-momentary DRO</a:t>
            </a:r>
          </a:p>
        </p:txBody>
      </p:sp>
      <p:sp>
        <p:nvSpPr>
          <p:cNvPr id="256" name="Shape 256"/>
          <p:cNvSpPr/>
          <p:nvPr/>
        </p:nvSpPr>
        <p:spPr>
          <a:xfrm>
            <a:off x="7581503" y="2921000"/>
            <a:ext cx="4623594" cy="5791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marL="228600" lvl="0" indent="-228600" algn="l">
              <a:buSzPct val="100000"/>
              <a:buChar char="•"/>
              <a:defRPr sz="1800">
                <a:solidFill>
                  <a:srgbClr val="000000"/>
                </a:solidFill>
              </a:defRPr>
            </a:pPr>
            <a:r>
              <a:rPr sz="2400">
                <a:solidFill>
                  <a:srgbClr val="414141"/>
                </a:solidFill>
              </a:rPr>
              <a:t>Determine the intervals in advance as in Fixed- and Variable-Interval DRO</a:t>
            </a:r>
          </a:p>
          <a:p>
            <a:pPr marL="228600" lvl="0" indent="-228600" algn="l">
              <a:buSzPct val="100000"/>
              <a:buChar char="•"/>
              <a:defRPr sz="1800">
                <a:solidFill>
                  <a:srgbClr val="000000"/>
                </a:solidFill>
              </a:defRPr>
            </a:pPr>
            <a:r>
              <a:rPr sz="2400">
                <a:solidFill>
                  <a:srgbClr val="414141"/>
                </a:solidFill>
              </a:rPr>
              <a:t>Start the clock</a:t>
            </a:r>
          </a:p>
          <a:p>
            <a:pPr marL="228600" lvl="0" indent="-228600" algn="l">
              <a:buSzPct val="100000"/>
              <a:buChar char="•"/>
              <a:defRPr sz="1800">
                <a:solidFill>
                  <a:srgbClr val="000000"/>
                </a:solidFill>
              </a:defRPr>
            </a:pPr>
            <a:r>
              <a:rPr sz="2400">
                <a:solidFill>
                  <a:srgbClr val="414141"/>
                </a:solidFill>
              </a:rPr>
              <a:t>Deliver the reinforcer at the end of each interval if the problem behaviour did not occur AT THE END of interval. </a:t>
            </a:r>
            <a:r>
              <a:rPr sz="2400" i="1">
                <a:solidFill>
                  <a:srgbClr val="414141"/>
                </a:solidFill>
              </a:rPr>
              <a:t>May be an issue if behaviour occurred during interval; switch to Interval DRO.</a:t>
            </a:r>
            <a:endParaRPr sz="2400">
              <a:solidFill>
                <a:srgbClr val="414141"/>
              </a:solidFill>
            </a:endParaRPr>
          </a:p>
          <a:p>
            <a:pPr marL="228600" lvl="0" indent="-228600" algn="l">
              <a:buSzPct val="100000"/>
              <a:buChar char="•"/>
              <a:defRPr sz="1800">
                <a:solidFill>
                  <a:srgbClr val="000000"/>
                </a:solidFill>
              </a:defRPr>
            </a:pPr>
            <a:r>
              <a:rPr sz="2400">
                <a:solidFill>
                  <a:srgbClr val="414141"/>
                </a:solidFill>
              </a:rPr>
              <a:t> Reset the clock if the problem behaviour occurs AT THE END of interval</a:t>
            </a:r>
          </a:p>
        </p:txBody>
      </p:sp>
      <p:sp>
        <p:nvSpPr>
          <p:cNvPr id="257" name="Shape 257"/>
          <p:cNvSpPr/>
          <p:nvPr/>
        </p:nvSpPr>
        <p:spPr>
          <a:xfrm>
            <a:off x="8089503" y="2292350"/>
            <a:ext cx="4623594" cy="571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solidFill>
                  <a:srgbClr val="276865"/>
                </a:solidFill>
              </a:defRPr>
            </a:lvl1pPr>
          </a:lstStyle>
          <a:p>
            <a:pPr lvl="0">
              <a:defRPr sz="1800">
                <a:solidFill>
                  <a:srgbClr val="000000"/>
                </a:solidFill>
              </a:defRPr>
            </a:pPr>
            <a:r>
              <a:rPr sz="2800">
                <a:solidFill>
                  <a:srgbClr val="276865"/>
                </a:solidFill>
              </a:rPr>
              <a:t>Variable-momentary DRO</a:t>
            </a:r>
          </a:p>
        </p:txBody>
      </p:sp>
      <p:sp>
        <p:nvSpPr>
          <p:cNvPr id="258" name="Shape 258">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259" name="Shape 259">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262" name="Shape 262"/>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263" name="Shape 263"/>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264" name="Shape 264"/>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265" name="Shape 265"/>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266" name="Shape 266"/>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267" name="Shape 267"/>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268" name="Shape 268"/>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269" name="Shape 269"/>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272" name="Group 272"/>
          <p:cNvGrpSpPr/>
          <p:nvPr/>
        </p:nvGrpSpPr>
        <p:grpSpPr>
          <a:xfrm>
            <a:off x="6641172" y="279400"/>
            <a:ext cx="4225592" cy="1501093"/>
            <a:chOff x="0" y="0"/>
            <a:chExt cx="4225590" cy="1501092"/>
          </a:xfrm>
        </p:grpSpPr>
        <p:sp>
          <p:nvSpPr>
            <p:cNvPr id="270" name="Shape 270"/>
            <p:cNvSpPr/>
            <p:nvPr/>
          </p:nvSpPr>
          <p:spPr>
            <a:xfrm>
              <a:off x="2556603" y="650192"/>
              <a:ext cx="1403897"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DRO</a:t>
              </a:r>
            </a:p>
          </p:txBody>
        </p:sp>
        <p:sp>
          <p:nvSpPr>
            <p:cNvPr id="271" name="Shape 271"/>
            <p:cNvSpPr/>
            <p:nvPr/>
          </p:nvSpPr>
          <p:spPr>
            <a:xfrm>
              <a:off x="0" y="0"/>
              <a:ext cx="4225591"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Other Behaviour</a:t>
              </a:r>
            </a:p>
          </p:txBody>
        </p:sp>
      </p:grpSp>
      <p:grpSp>
        <p:nvGrpSpPr>
          <p:cNvPr id="275" name="Group 275"/>
          <p:cNvGrpSpPr/>
          <p:nvPr/>
        </p:nvGrpSpPr>
        <p:grpSpPr>
          <a:xfrm>
            <a:off x="4824908" y="3889198"/>
            <a:ext cx="475953" cy="476328"/>
            <a:chOff x="0" y="0"/>
            <a:chExt cx="475952" cy="476327"/>
          </a:xfrm>
        </p:grpSpPr>
        <p:sp>
          <p:nvSpPr>
            <p:cNvPr id="273" name="Shape 273"/>
            <p:cNvSpPr/>
            <p:nvPr/>
          </p:nvSpPr>
          <p:spPr>
            <a:xfrm flipV="1">
              <a:off x="0" y="0"/>
              <a:ext cx="461941" cy="476328"/>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sp>
          <p:nvSpPr>
            <p:cNvPr id="274" name="Shape 274"/>
            <p:cNvSpPr/>
            <p:nvPr/>
          </p:nvSpPr>
          <p:spPr>
            <a:xfrm flipH="1" flipV="1">
              <a:off x="17986" y="4741"/>
              <a:ext cx="457967" cy="457966"/>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grpSp>
      <p:sp>
        <p:nvSpPr>
          <p:cNvPr id="276" name="Shape 276"/>
          <p:cNvSpPr/>
          <p:nvPr/>
        </p:nvSpPr>
        <p:spPr>
          <a:xfrm>
            <a:off x="7782057" y="1814165"/>
            <a:ext cx="4033392"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sz="1800">
                <a:solidFill>
                  <a:srgbClr val="000000"/>
                </a:solidFill>
              </a:defRPr>
            </a:pPr>
            <a:r>
              <a:rPr sz="2800">
                <a:solidFill>
                  <a:srgbClr val="276865"/>
                </a:solidFill>
              </a:rPr>
              <a:t>Interval DRO</a:t>
            </a:r>
          </a:p>
          <a:p>
            <a:pPr lvl="0">
              <a:defRPr sz="1800">
                <a:solidFill>
                  <a:srgbClr val="000000"/>
                </a:solidFill>
              </a:defRPr>
            </a:pPr>
            <a:r>
              <a:rPr sz="2800">
                <a:solidFill>
                  <a:srgbClr val="276865"/>
                </a:solidFill>
              </a:rPr>
              <a:t>or</a:t>
            </a:r>
          </a:p>
          <a:p>
            <a:pPr lvl="0">
              <a:defRPr sz="1800">
                <a:solidFill>
                  <a:srgbClr val="000000"/>
                </a:solidFill>
              </a:defRPr>
            </a:pPr>
            <a:r>
              <a:rPr sz="2800">
                <a:solidFill>
                  <a:srgbClr val="276865"/>
                </a:solidFill>
              </a:rPr>
              <a:t>Momentary DRO?</a:t>
            </a:r>
          </a:p>
        </p:txBody>
      </p:sp>
      <p:sp>
        <p:nvSpPr>
          <p:cNvPr id="277" name="Shape 277"/>
          <p:cNvSpPr/>
          <p:nvPr/>
        </p:nvSpPr>
        <p:spPr>
          <a:xfrm>
            <a:off x="7571316" y="3879849"/>
            <a:ext cx="4623595" cy="33909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marL="228600" lvl="0" indent="-228600" algn="l">
              <a:buSzPct val="100000"/>
              <a:buChar char="•"/>
              <a:defRPr sz="1800">
                <a:solidFill>
                  <a:srgbClr val="000000"/>
                </a:solidFill>
              </a:defRPr>
            </a:pPr>
            <a:r>
              <a:rPr sz="2800">
                <a:solidFill>
                  <a:srgbClr val="414141"/>
                </a:solidFill>
              </a:rPr>
              <a:t>Use Interval DRO to initially suppress behaviour </a:t>
            </a:r>
          </a:p>
          <a:p>
            <a:pPr marL="228600" lvl="0" indent="-228600" algn="l">
              <a:buSzPct val="100000"/>
              <a:buChar char="•"/>
              <a:defRPr sz="1800">
                <a:solidFill>
                  <a:srgbClr val="000000"/>
                </a:solidFill>
              </a:defRPr>
            </a:pPr>
            <a:r>
              <a:rPr sz="2800">
                <a:solidFill>
                  <a:srgbClr val="414141"/>
                </a:solidFill>
              </a:rPr>
              <a:t>Use Moment DRO to maintain behaviour that has been suppressed</a:t>
            </a:r>
          </a:p>
        </p:txBody>
      </p:sp>
      <p:sp>
        <p:nvSpPr>
          <p:cNvPr id="278" name="Shape 278">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279" name="Shape 279">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p:nvPr/>
        </p:nvSpPr>
        <p:spPr>
          <a:xfrm>
            <a:off x="8108032" y="3900989"/>
            <a:ext cx="3348187" cy="1380977"/>
          </a:xfrm>
          <a:prstGeom prst="rect">
            <a:avLst/>
          </a:prstGeom>
          <a:gradFill>
            <a:gsLst>
              <a:gs pos="0">
                <a:srgbClr val="FFFFFF"/>
              </a:gs>
              <a:gs pos="100000">
                <a:srgbClr val="A8C3DF"/>
              </a:gs>
            </a:gsLst>
            <a:lin ang="5400000"/>
          </a:gradFill>
          <a:ln w="12700">
            <a:miter lim="400000"/>
          </a:ln>
          <a:effectLst>
            <a:outerShdw blurRad="190500" dist="8455" dir="5400000" rotWithShape="0">
              <a:srgbClr val="000000"/>
            </a:outerShdw>
          </a:effectLst>
        </p:spPr>
        <p:txBody>
          <a:bodyPr lIns="0" tIns="0" rIns="0" bIns="0" anchor="ctr"/>
          <a:lstStyle/>
          <a:p>
            <a:pPr lvl="0">
              <a:defRPr sz="3200"/>
            </a:pPr>
            <a:endParaRPr/>
          </a:p>
        </p:txBody>
      </p:sp>
      <p:pic>
        <p:nvPicPr>
          <p:cNvPr id="282"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283" name="Shape 283"/>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284" name="Shape 284"/>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285" name="Shape 285"/>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286" name="Shape 286"/>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287" name="Shape 287"/>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288" name="Shape 288"/>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289" name="Shape 289"/>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290" name="Shape 290"/>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293" name="Group 293"/>
          <p:cNvGrpSpPr/>
          <p:nvPr/>
        </p:nvGrpSpPr>
        <p:grpSpPr>
          <a:xfrm>
            <a:off x="6641172" y="279400"/>
            <a:ext cx="4225592" cy="1501093"/>
            <a:chOff x="0" y="0"/>
            <a:chExt cx="4225590" cy="1501092"/>
          </a:xfrm>
        </p:grpSpPr>
        <p:sp>
          <p:nvSpPr>
            <p:cNvPr id="291" name="Shape 291"/>
            <p:cNvSpPr/>
            <p:nvPr/>
          </p:nvSpPr>
          <p:spPr>
            <a:xfrm>
              <a:off x="2556603" y="650192"/>
              <a:ext cx="1403897"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DRO</a:t>
              </a:r>
            </a:p>
          </p:txBody>
        </p:sp>
        <p:sp>
          <p:nvSpPr>
            <p:cNvPr id="292" name="Shape 292"/>
            <p:cNvSpPr/>
            <p:nvPr/>
          </p:nvSpPr>
          <p:spPr>
            <a:xfrm>
              <a:off x="0" y="0"/>
              <a:ext cx="4225591"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Other Behaviour</a:t>
              </a:r>
            </a:p>
          </p:txBody>
        </p:sp>
      </p:grpSp>
      <p:grpSp>
        <p:nvGrpSpPr>
          <p:cNvPr id="296" name="Group 296"/>
          <p:cNvGrpSpPr/>
          <p:nvPr/>
        </p:nvGrpSpPr>
        <p:grpSpPr>
          <a:xfrm>
            <a:off x="4824908" y="3889198"/>
            <a:ext cx="475953" cy="476328"/>
            <a:chOff x="0" y="0"/>
            <a:chExt cx="475952" cy="476327"/>
          </a:xfrm>
        </p:grpSpPr>
        <p:sp>
          <p:nvSpPr>
            <p:cNvPr id="294" name="Shape 294"/>
            <p:cNvSpPr/>
            <p:nvPr/>
          </p:nvSpPr>
          <p:spPr>
            <a:xfrm flipV="1">
              <a:off x="0" y="0"/>
              <a:ext cx="461941" cy="476328"/>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sp>
          <p:nvSpPr>
            <p:cNvPr id="295" name="Shape 295"/>
            <p:cNvSpPr/>
            <p:nvPr/>
          </p:nvSpPr>
          <p:spPr>
            <a:xfrm flipH="1" flipV="1">
              <a:off x="17986" y="4741"/>
              <a:ext cx="457967" cy="457966"/>
            </a:xfrm>
            <a:prstGeom prst="line">
              <a:avLst/>
            </a:prstGeom>
            <a:noFill/>
            <a:ln w="114300" cap="flat">
              <a:solidFill>
                <a:srgbClr val="00F919"/>
              </a:solidFill>
              <a:prstDash val="solid"/>
              <a:miter lim="400000"/>
            </a:ln>
            <a:effectLst/>
          </p:spPr>
          <p:txBody>
            <a:bodyPr wrap="square" lIns="0" tIns="0" rIns="0" bIns="0" numCol="1" anchor="ctr">
              <a:noAutofit/>
            </a:bodyPr>
            <a:lstStyle/>
            <a:p>
              <a:pPr lvl="0">
                <a:defRPr sz="3200"/>
              </a:pPr>
              <a:endParaRPr/>
            </a:p>
          </p:txBody>
        </p:sp>
      </p:grpSp>
      <p:sp>
        <p:nvSpPr>
          <p:cNvPr id="297" name="Shape 297"/>
          <p:cNvSpPr/>
          <p:nvPr/>
        </p:nvSpPr>
        <p:spPr>
          <a:xfrm>
            <a:off x="7473280" y="2044724"/>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Here are links to show some examples of this procedure  in action</a:t>
            </a:r>
          </a:p>
        </p:txBody>
      </p:sp>
      <p:sp>
        <p:nvSpPr>
          <p:cNvPr id="298" name="Shape 298">
            <a:hlinkClick r:id="rId3"/>
          </p:cNvPr>
          <p:cNvSpPr/>
          <p:nvPr/>
        </p:nvSpPr>
        <p:spPr>
          <a:xfrm>
            <a:off x="8170812" y="4254500"/>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1</a:t>
            </a:r>
          </a:p>
        </p:txBody>
      </p:sp>
      <p:sp>
        <p:nvSpPr>
          <p:cNvPr id="299" name="Shape 299">
            <a:hlinkClick r:id="rId4"/>
          </p:cNvPr>
          <p:cNvSpPr/>
          <p:nvPr/>
        </p:nvSpPr>
        <p:spPr>
          <a:xfrm>
            <a:off x="9609087" y="4263183"/>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3</a:t>
            </a:r>
          </a:p>
        </p:txBody>
      </p:sp>
      <p:sp>
        <p:nvSpPr>
          <p:cNvPr id="300" name="Shape 300">
            <a:hlinkClick r:id="rId5"/>
          </p:cNvPr>
          <p:cNvSpPr/>
          <p:nvPr/>
        </p:nvSpPr>
        <p:spPr>
          <a:xfrm>
            <a:off x="10317112" y="4254500"/>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4</a:t>
            </a:r>
          </a:p>
        </p:txBody>
      </p:sp>
      <p:sp>
        <p:nvSpPr>
          <p:cNvPr id="301" name="Shape 301">
            <a:hlinkClick r:id="rId6"/>
          </p:cNvPr>
          <p:cNvSpPr/>
          <p:nvPr/>
        </p:nvSpPr>
        <p:spPr>
          <a:xfrm>
            <a:off x="10948937" y="4254500"/>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5</a:t>
            </a:r>
          </a:p>
        </p:txBody>
      </p:sp>
      <p:sp>
        <p:nvSpPr>
          <p:cNvPr id="302" name="Shape 302">
            <a:hlinkClick r:id="rId7"/>
          </p:cNvPr>
          <p:cNvSpPr/>
          <p:nvPr/>
        </p:nvSpPr>
        <p:spPr>
          <a:xfrm>
            <a:off x="8850262" y="4254500"/>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2</a:t>
            </a:r>
          </a:p>
        </p:txBody>
      </p:sp>
      <p:sp>
        <p:nvSpPr>
          <p:cNvPr id="303" name="Shape 303">
            <a:hlinkClick r:id="rId8"/>
          </p:cNvPr>
          <p:cNvSpPr/>
          <p:nvPr/>
        </p:nvSpPr>
        <p:spPr>
          <a:xfrm>
            <a:off x="7375525" y="6048616"/>
            <a:ext cx="5516538" cy="584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1400" cap="all">
                <a:solidFill>
                  <a:srgbClr val="000000"/>
                </a:solidFill>
              </a:defRPr>
            </a:lvl1pPr>
          </a:lstStyle>
          <a:p>
            <a:pPr lvl="0">
              <a:defRPr sz="1800" cap="none"/>
            </a:pPr>
            <a:r>
              <a:rPr sz="1400" cap="all"/>
              <a:t>A COMPARISON OF TWO PROCEDURES FOR PROGRAMMING THE DIFFERENTIAL REINFORCEMENT OF OTHER BEHAVIORS</a:t>
            </a:r>
          </a:p>
        </p:txBody>
      </p:sp>
      <p:sp>
        <p:nvSpPr>
          <p:cNvPr id="304" name="Shape 304">
            <a:hlinkClick r:id="rId9"/>
          </p:cNvPr>
          <p:cNvSpPr/>
          <p:nvPr/>
        </p:nvSpPr>
        <p:spPr>
          <a:xfrm>
            <a:off x="7375525" y="6750049"/>
            <a:ext cx="5357180" cy="584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1400" cap="all">
                <a:solidFill>
                  <a:srgbClr val="000000"/>
                </a:solidFill>
              </a:defRPr>
            </a:lvl1pPr>
          </a:lstStyle>
          <a:p>
            <a:pPr lvl="0">
              <a:defRPr sz="1800" cap="none"/>
            </a:pPr>
            <a:r>
              <a:rPr sz="1400" cap="all"/>
              <a:t>The effect of rules on differential reinforcement of other behavior</a:t>
            </a:r>
          </a:p>
        </p:txBody>
      </p:sp>
      <p:sp>
        <p:nvSpPr>
          <p:cNvPr id="305" name="Shape 305">
            <a:hlinkClick r:id="rId10"/>
          </p:cNvPr>
          <p:cNvSpPr/>
          <p:nvPr/>
        </p:nvSpPr>
        <p:spPr>
          <a:xfrm>
            <a:off x="7375525" y="7451483"/>
            <a:ext cx="5359152" cy="825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1400" cap="all">
                <a:solidFill>
                  <a:srgbClr val="000000"/>
                </a:solidFill>
              </a:defRPr>
            </a:lvl1pPr>
          </a:lstStyle>
          <a:p>
            <a:pPr lvl="0">
              <a:defRPr sz="1800" cap="none"/>
            </a:pPr>
            <a:r>
              <a:rPr sz="1400" cap="all"/>
              <a:t>THERAPIST- AND SELF-MONITORED DRO CONTINGENCIES AS A TREATMENT FOR THE SELF-INJURIOUS SKIN PICKING OF A YOUNG MAN WITH ASPERGER SYNDROME</a:t>
            </a:r>
          </a:p>
        </p:txBody>
      </p:sp>
      <p:sp>
        <p:nvSpPr>
          <p:cNvPr id="306" name="Shape 306"/>
          <p:cNvSpPr/>
          <p:nvPr/>
        </p:nvSpPr>
        <p:spPr>
          <a:xfrm>
            <a:off x="8960739" y="3769456"/>
            <a:ext cx="1642772" cy="6350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100"/>
            </a:lvl1pPr>
          </a:lstStyle>
          <a:p>
            <a:pPr lvl="0">
              <a:defRPr sz="1800">
                <a:solidFill>
                  <a:srgbClr val="000000"/>
                </a:solidFill>
              </a:defRPr>
            </a:pPr>
            <a:r>
              <a:rPr sz="3100">
                <a:solidFill>
                  <a:srgbClr val="414141"/>
                </a:solidFill>
              </a:rPr>
              <a:t>YouTube</a:t>
            </a:r>
          </a:p>
        </p:txBody>
      </p:sp>
      <p:sp>
        <p:nvSpPr>
          <p:cNvPr id="307" name="Shape 307">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11"/>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308" name="Shape 308">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11"/>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311" name="Shape 311"/>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312" name="Shape 312"/>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313" name="Shape 313"/>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314" name="Shape 314"/>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315" name="Shape 315"/>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316" name="Shape 316"/>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317" name="Shape 317"/>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318" name="Shape 318"/>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321" name="Group 321"/>
          <p:cNvGrpSpPr/>
          <p:nvPr/>
        </p:nvGrpSpPr>
        <p:grpSpPr>
          <a:xfrm>
            <a:off x="6641172" y="279400"/>
            <a:ext cx="5769063" cy="1501093"/>
            <a:chOff x="0" y="0"/>
            <a:chExt cx="5769061" cy="1501092"/>
          </a:xfrm>
        </p:grpSpPr>
        <p:sp>
          <p:nvSpPr>
            <p:cNvPr id="319" name="Shape 319"/>
            <p:cNvSpPr/>
            <p:nvPr/>
          </p:nvSpPr>
          <p:spPr>
            <a:xfrm>
              <a:off x="2556603" y="650192"/>
              <a:ext cx="1290142"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DRL</a:t>
              </a:r>
            </a:p>
          </p:txBody>
        </p:sp>
        <p:sp>
          <p:nvSpPr>
            <p:cNvPr id="320" name="Shape 320"/>
            <p:cNvSpPr/>
            <p:nvPr/>
          </p:nvSpPr>
          <p:spPr>
            <a:xfrm>
              <a:off x="0" y="0"/>
              <a:ext cx="5769062"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ED4BFF"/>
                  </a:solidFill>
                </a:rPr>
                <a:t>Low Rates of Behaviour</a:t>
              </a:r>
            </a:p>
          </p:txBody>
        </p:sp>
      </p:grpSp>
      <p:sp>
        <p:nvSpPr>
          <p:cNvPr id="322" name="Shape 322"/>
          <p:cNvSpPr/>
          <p:nvPr/>
        </p:nvSpPr>
        <p:spPr>
          <a:xfrm>
            <a:off x="7253816" y="2508250"/>
            <a:ext cx="5167413" cy="24511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It may not be appropriate to eliminate a behaviour completely. Instead, one might decide to limit the overall rate at which it occurs.</a:t>
            </a:r>
          </a:p>
        </p:txBody>
      </p:sp>
      <p:sp>
        <p:nvSpPr>
          <p:cNvPr id="323" name="Shape 323">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324" name="Shape 324">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300"/>
                                  </p:stCondLst>
                                  <p:iterate>
                                    <p:tmAbs val="0"/>
                                  </p:iterate>
                                  <p:childTnLst>
                                    <p:set>
                                      <p:cBhvr>
                                        <p:cTn id="6" fill="hold"/>
                                        <p:tgtEl>
                                          <p:spTgt spid="321"/>
                                        </p:tgtEl>
                                        <p:attrNameLst>
                                          <p:attrName>style.visibility</p:attrName>
                                        </p:attrNameLst>
                                      </p:cBhvr>
                                      <p:to>
                                        <p:strVal val="visible"/>
                                      </p:to>
                                    </p:set>
                                    <p:anim calcmode="lin" valueType="num">
                                      <p:cBhvr>
                                        <p:cTn id="7" dur="1000" fill="hold"/>
                                        <p:tgtEl>
                                          <p:spTgt spid="321"/>
                                        </p:tgtEl>
                                        <p:attrNameLst>
                                          <p:attrName>ppt_w</p:attrName>
                                        </p:attrNameLst>
                                      </p:cBhvr>
                                      <p:tavLst>
                                        <p:tav tm="0">
                                          <p:val>
                                            <p:fltVal val="0"/>
                                          </p:val>
                                        </p:tav>
                                        <p:tav tm="100000">
                                          <p:val>
                                            <p:strVal val="#ppt_w"/>
                                          </p:val>
                                        </p:tav>
                                      </p:tavLst>
                                    </p:anim>
                                    <p:anim calcmode="lin" valueType="num">
                                      <p:cBhvr>
                                        <p:cTn id="8" dur="1000" fill="hold"/>
                                        <p:tgtEl>
                                          <p:spTgt spid="3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1" animBg="1" advAuto="0"/>
      <p:bldP spid="322"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327" name="Shape 327"/>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328" name="Shape 328"/>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329" name="Shape 329"/>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330" name="Shape 330"/>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331" name="Shape 331"/>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332" name="Shape 332"/>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333" name="Shape 333"/>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334" name="Shape 334"/>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337" name="Group 337"/>
          <p:cNvGrpSpPr/>
          <p:nvPr/>
        </p:nvGrpSpPr>
        <p:grpSpPr>
          <a:xfrm>
            <a:off x="6641172" y="279400"/>
            <a:ext cx="5769063" cy="1501093"/>
            <a:chOff x="0" y="0"/>
            <a:chExt cx="5769061" cy="1501092"/>
          </a:xfrm>
        </p:grpSpPr>
        <p:sp>
          <p:nvSpPr>
            <p:cNvPr id="335" name="Shape 335"/>
            <p:cNvSpPr/>
            <p:nvPr/>
          </p:nvSpPr>
          <p:spPr>
            <a:xfrm>
              <a:off x="2556603" y="650192"/>
              <a:ext cx="1290142"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DRL</a:t>
              </a:r>
            </a:p>
          </p:txBody>
        </p:sp>
        <p:sp>
          <p:nvSpPr>
            <p:cNvPr id="336" name="Shape 336"/>
            <p:cNvSpPr/>
            <p:nvPr/>
          </p:nvSpPr>
          <p:spPr>
            <a:xfrm>
              <a:off x="0" y="0"/>
              <a:ext cx="5769062"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ED4BFF"/>
                  </a:solidFill>
                </a:rPr>
                <a:t>Low Rates of Behaviour</a:t>
              </a:r>
            </a:p>
          </p:txBody>
        </p:sp>
      </p:grpSp>
      <p:sp>
        <p:nvSpPr>
          <p:cNvPr id="338" name="Shape 338"/>
          <p:cNvSpPr/>
          <p:nvPr/>
        </p:nvSpPr>
        <p:spPr>
          <a:xfrm>
            <a:off x="7571316" y="2220571"/>
            <a:ext cx="5167413" cy="1371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900">
                <a:solidFill>
                  <a:srgbClr val="F842FF"/>
                </a:solidFill>
              </a:rPr>
              <a:t>Full session</a:t>
            </a:r>
            <a:r>
              <a:rPr sz="1900">
                <a:solidFill>
                  <a:srgbClr val="414141"/>
                </a:solidFill>
              </a:rPr>
              <a:t> - during an entire session you monitor the rate of the behaviour. Reinforcement is delivered if the rate meets the specified criterion or if it is lower</a:t>
            </a:r>
          </a:p>
        </p:txBody>
      </p:sp>
      <p:sp>
        <p:nvSpPr>
          <p:cNvPr id="339" name="Shape 339"/>
          <p:cNvSpPr/>
          <p:nvPr/>
        </p:nvSpPr>
        <p:spPr>
          <a:xfrm>
            <a:off x="7571316" y="3639796"/>
            <a:ext cx="5167413" cy="16891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900">
                <a:solidFill>
                  <a:srgbClr val="F842FF"/>
                </a:solidFill>
              </a:rPr>
              <a:t>Interval</a:t>
            </a:r>
            <a:r>
              <a:rPr sz="1900">
                <a:solidFill>
                  <a:srgbClr val="414141"/>
                </a:solidFill>
              </a:rPr>
              <a:t> - divide an entire session into intervals and monitor the rate of the behaviour in each interval. Reinforcement is delivered in each interval if the rate meets the specified criterion or if it is lower.</a:t>
            </a:r>
          </a:p>
        </p:txBody>
      </p:sp>
      <p:sp>
        <p:nvSpPr>
          <p:cNvPr id="340" name="Shape 340"/>
          <p:cNvSpPr/>
          <p:nvPr/>
        </p:nvSpPr>
        <p:spPr>
          <a:xfrm>
            <a:off x="7201637" y="1639546"/>
            <a:ext cx="5297172" cy="5334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lgn="l">
              <a:defRPr sz="2500"/>
            </a:lvl1pPr>
          </a:lstStyle>
          <a:p>
            <a:pPr lvl="0">
              <a:defRPr sz="1800">
                <a:solidFill>
                  <a:srgbClr val="000000"/>
                </a:solidFill>
              </a:defRPr>
            </a:pPr>
            <a:r>
              <a:rPr sz="2500">
                <a:solidFill>
                  <a:srgbClr val="414141"/>
                </a:solidFill>
              </a:rPr>
              <a:t>There are three general procedures:</a:t>
            </a:r>
          </a:p>
        </p:txBody>
      </p:sp>
      <p:sp>
        <p:nvSpPr>
          <p:cNvPr id="341" name="Shape 341"/>
          <p:cNvSpPr/>
          <p:nvPr/>
        </p:nvSpPr>
        <p:spPr>
          <a:xfrm>
            <a:off x="7571316" y="5376521"/>
            <a:ext cx="5167413" cy="2641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lgn="l">
              <a:defRPr sz="1800">
                <a:solidFill>
                  <a:srgbClr val="000000"/>
                </a:solidFill>
              </a:defRPr>
            </a:pPr>
            <a:r>
              <a:rPr sz="1900">
                <a:solidFill>
                  <a:srgbClr val="F842FF"/>
                </a:solidFill>
              </a:rPr>
              <a:t>Spaced-responding</a:t>
            </a:r>
            <a:r>
              <a:rPr sz="1900">
                <a:solidFill>
                  <a:srgbClr val="414141"/>
                </a:solidFill>
              </a:rPr>
              <a:t> - Rates here are reduced by targeting the time between behaviours; more time between behaviours means the behaviour occurs at a lower rate. That is, an interresponse time (IRT) is determined in advance and reinforcement is delivered when time between behaviours meets this criterion.</a:t>
            </a:r>
          </a:p>
        </p:txBody>
      </p:sp>
      <p:sp>
        <p:nvSpPr>
          <p:cNvPr id="342" name="Shape 342"/>
          <p:cNvSpPr/>
          <p:nvPr/>
        </p:nvSpPr>
        <p:spPr>
          <a:xfrm>
            <a:off x="7257112" y="8065746"/>
            <a:ext cx="5297173" cy="965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500"/>
            </a:lvl1pPr>
          </a:lstStyle>
          <a:p>
            <a:pPr lvl="0">
              <a:defRPr sz="1800">
                <a:solidFill>
                  <a:srgbClr val="000000"/>
                </a:solidFill>
              </a:defRPr>
            </a:pPr>
            <a:r>
              <a:rPr sz="2500">
                <a:solidFill>
                  <a:srgbClr val="414141"/>
                </a:solidFill>
              </a:rPr>
              <a:t>DRL procedures are slow to reduce the rate of a behaviour</a:t>
            </a:r>
          </a:p>
        </p:txBody>
      </p:sp>
      <p:sp>
        <p:nvSpPr>
          <p:cNvPr id="343" name="Shape 343">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344" name="Shape 344">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DRFT 2.jpg"/>
          <p:cNvPicPr/>
          <p:nvPr/>
        </p:nvPicPr>
        <p:blipFill>
          <a:blip r:embed="rId2">
            <a:extLst/>
          </a:blip>
          <a:stretch>
            <a:fillRect/>
          </a:stretch>
        </p:blipFill>
        <p:spPr>
          <a:xfrm>
            <a:off x="203200" y="1130300"/>
            <a:ext cx="6987924" cy="7708900"/>
          </a:xfrm>
          <a:prstGeom prst="rect">
            <a:avLst/>
          </a:prstGeom>
          <a:ln w="12700">
            <a:miter lim="400000"/>
          </a:ln>
        </p:spPr>
      </p:pic>
      <p:sp>
        <p:nvSpPr>
          <p:cNvPr id="44" name="Shape 44"/>
          <p:cNvSpPr/>
          <p:nvPr/>
        </p:nvSpPr>
        <p:spPr>
          <a:xfrm>
            <a:off x="7511380" y="1809749"/>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Let this image represent the variety of behaviour classes that he engages in</a:t>
            </a:r>
          </a:p>
        </p:txBody>
      </p:sp>
      <p:sp>
        <p:nvSpPr>
          <p:cNvPr id="45" name="Shape 45"/>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46" name="Shape 46">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47" name="Shape 47">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8362156" y="3828064"/>
            <a:ext cx="2763739" cy="1380977"/>
          </a:xfrm>
          <a:prstGeom prst="rect">
            <a:avLst/>
          </a:prstGeom>
          <a:gradFill>
            <a:gsLst>
              <a:gs pos="0">
                <a:srgbClr val="FFFFFF"/>
              </a:gs>
              <a:gs pos="100000">
                <a:srgbClr val="A8C3DF"/>
              </a:gs>
            </a:gsLst>
            <a:lin ang="5400000"/>
          </a:gradFill>
          <a:ln w="12700">
            <a:miter lim="400000"/>
          </a:ln>
          <a:effectLst>
            <a:outerShdw blurRad="190500" dist="8455" dir="5400000" rotWithShape="0">
              <a:srgbClr val="000000"/>
            </a:outerShdw>
          </a:effectLst>
        </p:spPr>
        <p:txBody>
          <a:bodyPr lIns="0" tIns="0" rIns="0" bIns="0" anchor="ctr"/>
          <a:lstStyle/>
          <a:p>
            <a:pPr lvl="0">
              <a:defRPr sz="3200"/>
            </a:pPr>
            <a:endParaRPr/>
          </a:p>
        </p:txBody>
      </p:sp>
      <p:sp>
        <p:nvSpPr>
          <p:cNvPr id="347" name="Shape 347"/>
          <p:cNvSpPr/>
          <p:nvPr/>
        </p:nvSpPr>
        <p:spPr>
          <a:xfrm>
            <a:off x="8922639" y="3726464"/>
            <a:ext cx="1642772" cy="6350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100"/>
            </a:lvl1pPr>
          </a:lstStyle>
          <a:p>
            <a:pPr lvl="0">
              <a:defRPr sz="1800">
                <a:solidFill>
                  <a:srgbClr val="000000"/>
                </a:solidFill>
              </a:defRPr>
            </a:pPr>
            <a:r>
              <a:rPr sz="3100">
                <a:solidFill>
                  <a:srgbClr val="414141"/>
                </a:solidFill>
              </a:rPr>
              <a:t>YouTube</a:t>
            </a:r>
          </a:p>
        </p:txBody>
      </p:sp>
      <p:pic>
        <p:nvPicPr>
          <p:cNvPr id="348"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349" name="Shape 349"/>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350" name="Shape 350"/>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351" name="Shape 351"/>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352" name="Shape 352"/>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353" name="Shape 353"/>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354" name="Shape 354"/>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355" name="Shape 355"/>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356" name="Shape 356"/>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359" name="Group 359"/>
          <p:cNvGrpSpPr/>
          <p:nvPr/>
        </p:nvGrpSpPr>
        <p:grpSpPr>
          <a:xfrm>
            <a:off x="6641172" y="279400"/>
            <a:ext cx="5769063" cy="1501093"/>
            <a:chOff x="0" y="0"/>
            <a:chExt cx="5769061" cy="1501092"/>
          </a:xfrm>
        </p:grpSpPr>
        <p:sp>
          <p:nvSpPr>
            <p:cNvPr id="357" name="Shape 357"/>
            <p:cNvSpPr/>
            <p:nvPr/>
          </p:nvSpPr>
          <p:spPr>
            <a:xfrm>
              <a:off x="2556603" y="650192"/>
              <a:ext cx="1290142"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DRL</a:t>
              </a:r>
            </a:p>
          </p:txBody>
        </p:sp>
        <p:sp>
          <p:nvSpPr>
            <p:cNvPr id="358" name="Shape 358"/>
            <p:cNvSpPr/>
            <p:nvPr/>
          </p:nvSpPr>
          <p:spPr>
            <a:xfrm>
              <a:off x="0" y="0"/>
              <a:ext cx="5769062"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ED4BFF"/>
                  </a:solidFill>
                </a:rPr>
                <a:t>Low Rates of Behaviour</a:t>
              </a:r>
            </a:p>
          </p:txBody>
        </p:sp>
      </p:grpSp>
      <p:sp>
        <p:nvSpPr>
          <p:cNvPr id="360" name="Shape 360"/>
          <p:cNvSpPr/>
          <p:nvPr/>
        </p:nvSpPr>
        <p:spPr>
          <a:xfrm>
            <a:off x="7460580" y="2044724"/>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Here are links to show some examples of this procedure  in action</a:t>
            </a:r>
          </a:p>
        </p:txBody>
      </p:sp>
      <p:sp>
        <p:nvSpPr>
          <p:cNvPr id="361" name="Shape 361">
            <a:hlinkClick r:id="rId3"/>
          </p:cNvPr>
          <p:cNvSpPr/>
          <p:nvPr/>
        </p:nvSpPr>
        <p:spPr>
          <a:xfrm>
            <a:off x="8407127" y="421921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1</a:t>
            </a:r>
          </a:p>
        </p:txBody>
      </p:sp>
      <p:sp>
        <p:nvSpPr>
          <p:cNvPr id="362" name="Shape 362">
            <a:hlinkClick r:id="rId4"/>
          </p:cNvPr>
          <p:cNvSpPr/>
          <p:nvPr/>
        </p:nvSpPr>
        <p:spPr>
          <a:xfrm>
            <a:off x="9896202" y="421921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3</a:t>
            </a:r>
          </a:p>
        </p:txBody>
      </p:sp>
      <p:sp>
        <p:nvSpPr>
          <p:cNvPr id="363" name="Shape 363">
            <a:hlinkClick r:id="rId5"/>
          </p:cNvPr>
          <p:cNvSpPr/>
          <p:nvPr/>
        </p:nvSpPr>
        <p:spPr>
          <a:xfrm>
            <a:off x="10591527" y="421921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4</a:t>
            </a:r>
          </a:p>
        </p:txBody>
      </p:sp>
      <p:sp>
        <p:nvSpPr>
          <p:cNvPr id="364" name="Shape 364">
            <a:hlinkClick r:id="rId6"/>
          </p:cNvPr>
          <p:cNvSpPr/>
          <p:nvPr/>
        </p:nvSpPr>
        <p:spPr>
          <a:xfrm>
            <a:off x="9111977" y="421921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2</a:t>
            </a:r>
          </a:p>
        </p:txBody>
      </p:sp>
      <p:sp>
        <p:nvSpPr>
          <p:cNvPr id="365" name="Shape 365">
            <a:hlinkClick r:id="rId7"/>
          </p:cNvPr>
          <p:cNvSpPr/>
          <p:nvPr/>
        </p:nvSpPr>
        <p:spPr>
          <a:xfrm>
            <a:off x="7328996" y="6307436"/>
            <a:ext cx="5553514" cy="584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1400" cap="all">
                <a:solidFill>
                  <a:srgbClr val="000000"/>
                </a:solidFill>
              </a:defRPr>
            </a:lvl1pPr>
          </a:lstStyle>
          <a:p>
            <a:pPr lvl="0">
              <a:defRPr sz="1800" cap="none"/>
            </a:pPr>
            <a:r>
              <a:rPr sz="1400" cap="all"/>
              <a:t>USING DIFFERENTIAL REINFORCEMENT OF LOW RATES TO REDUCE CHILDREN'S REQUESTS FOR TEACHER ATTENTION</a:t>
            </a:r>
          </a:p>
        </p:txBody>
      </p:sp>
      <p:sp>
        <p:nvSpPr>
          <p:cNvPr id="366" name="Shape 366">
            <a:hlinkClick r:id="rId8"/>
          </p:cNvPr>
          <p:cNvSpPr/>
          <p:nvPr/>
        </p:nvSpPr>
        <p:spPr>
          <a:xfrm>
            <a:off x="7344382" y="7017711"/>
            <a:ext cx="5282135" cy="584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1400" cap="all">
                <a:solidFill>
                  <a:srgbClr val="000000"/>
                </a:solidFill>
              </a:defRPr>
            </a:lvl1pPr>
          </a:lstStyle>
          <a:p>
            <a:pPr lvl="0">
              <a:defRPr sz="1800" cap="none"/>
            </a:pPr>
            <a:r>
              <a:rPr sz="1400" cap="all"/>
              <a:t>DECREASING CLASSROOM MISBEHAVIOR THROUGH THE USE OF DRL SCHEDULES of REINFORCEMENT</a:t>
            </a:r>
          </a:p>
        </p:txBody>
      </p:sp>
      <p:sp>
        <p:nvSpPr>
          <p:cNvPr id="367" name="Shape 367">
            <a:hlinkClick r:id="rId9"/>
          </p:cNvPr>
          <p:cNvSpPr/>
          <p:nvPr/>
        </p:nvSpPr>
        <p:spPr>
          <a:xfrm>
            <a:off x="7362243" y="7455861"/>
            <a:ext cx="5769770" cy="825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lgn="l" defTabSz="457200">
              <a:defRPr sz="1800">
                <a:solidFill>
                  <a:srgbClr val="000000"/>
                </a:solidFill>
              </a:defRPr>
            </a:pPr>
            <a:endParaRPr sz="1400" cap="all"/>
          </a:p>
          <a:p>
            <a:pPr lvl="0" algn="l" defTabSz="457200">
              <a:defRPr sz="1800">
                <a:solidFill>
                  <a:srgbClr val="000000"/>
                </a:solidFill>
              </a:defRPr>
            </a:pPr>
            <a:r>
              <a:rPr sz="1400" cap="all">
                <a:hlinkClick r:id="rId9"/>
              </a:rPr>
              <a:t>DIFFERENTIALLY REINFORCING LOW RATES OF MISBEHAVIOR WITH NORMAL ELEMENTARY SCHOOL CHILDREN</a:t>
            </a:r>
          </a:p>
        </p:txBody>
      </p:sp>
      <p:sp>
        <p:nvSpPr>
          <p:cNvPr id="368" name="Shape 368">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10"/>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50" name="Shape 50"/>
          <p:cNvSpPr/>
          <p:nvPr/>
        </p:nvSpPr>
        <p:spPr>
          <a:xfrm>
            <a:off x="7511380" y="1809749"/>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Let this image represent one of the behaviour classes that has raised concern.</a:t>
            </a:r>
          </a:p>
        </p:txBody>
      </p:sp>
      <p:sp>
        <p:nvSpPr>
          <p:cNvPr id="51" name="Shape 51"/>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52" name="Shape 52"/>
          <p:cNvSpPr/>
          <p:nvPr/>
        </p:nvSpPr>
        <p:spPr>
          <a:xfrm>
            <a:off x="7511380" y="3600449"/>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Let’s suppose that in this instance the behaviour occurs too often.</a:t>
            </a:r>
          </a:p>
        </p:txBody>
      </p:sp>
      <p:sp>
        <p:nvSpPr>
          <p:cNvPr id="53" name="Shape 53">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54" name="Shape 54">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DRFT 3.jpg"/>
          <p:cNvPicPr/>
          <p:nvPr/>
        </p:nvPicPr>
        <p:blipFill>
          <a:blip r:embed="rId2">
            <a:extLst/>
          </a:blip>
          <a:stretch>
            <a:fillRect/>
          </a:stretch>
        </p:blipFill>
        <p:spPr>
          <a:xfrm>
            <a:off x="203200" y="1130300"/>
            <a:ext cx="6997700" cy="7719685"/>
          </a:xfrm>
          <a:prstGeom prst="rect">
            <a:avLst/>
          </a:prstGeom>
          <a:ln w="12700">
            <a:miter lim="400000"/>
          </a:ln>
        </p:spPr>
      </p:pic>
      <p:grpSp>
        <p:nvGrpSpPr>
          <p:cNvPr id="64" name="Group 64"/>
          <p:cNvGrpSpPr/>
          <p:nvPr/>
        </p:nvGrpSpPr>
        <p:grpSpPr>
          <a:xfrm>
            <a:off x="1007878" y="2086719"/>
            <a:ext cx="5295901" cy="2307481"/>
            <a:chOff x="0" y="0"/>
            <a:chExt cx="5295899" cy="2307480"/>
          </a:xfrm>
        </p:grpSpPr>
        <p:sp>
          <p:nvSpPr>
            <p:cNvPr id="57" name="Shape 57"/>
            <p:cNvSpPr/>
            <p:nvPr/>
          </p:nvSpPr>
          <p:spPr>
            <a:xfrm flipH="1">
              <a:off x="2171699" y="15288"/>
              <a:ext cx="1" cy="2292193"/>
            </a:xfrm>
            <a:prstGeom prst="line">
              <a:avLst/>
            </a:prstGeom>
            <a:noFill/>
            <a:ln w="38100" cap="flat">
              <a:solidFill>
                <a:srgbClr val="FFBC15"/>
              </a:solidFill>
              <a:prstDash val="solid"/>
              <a:miter lim="400000"/>
              <a:tailEnd type="triangle" w="med" len="med"/>
            </a:ln>
            <a:effectLst/>
          </p:spPr>
          <p:txBody>
            <a:bodyPr wrap="square" lIns="0" tIns="0" rIns="0" bIns="0" numCol="1" anchor="ctr">
              <a:noAutofit/>
            </a:bodyPr>
            <a:lstStyle/>
            <a:p>
              <a:pPr lvl="0">
                <a:defRPr sz="3200"/>
              </a:pPr>
              <a:endParaRPr/>
            </a:p>
          </p:txBody>
        </p:sp>
        <p:sp>
          <p:nvSpPr>
            <p:cNvPr id="58" name="Shape 58"/>
            <p:cNvSpPr/>
            <p:nvPr/>
          </p:nvSpPr>
          <p:spPr>
            <a:xfrm flipH="1">
              <a:off x="609599" y="11558"/>
              <a:ext cx="1" cy="2016524"/>
            </a:xfrm>
            <a:prstGeom prst="line">
              <a:avLst/>
            </a:prstGeom>
            <a:noFill/>
            <a:ln w="38100" cap="flat">
              <a:solidFill>
                <a:srgbClr val="FFBC15">
                  <a:alpha val="80272"/>
                </a:srgbClr>
              </a:solidFill>
              <a:prstDash val="solid"/>
              <a:miter lim="400000"/>
              <a:tailEnd type="triangle" w="med" len="med"/>
            </a:ln>
            <a:effectLst/>
          </p:spPr>
          <p:txBody>
            <a:bodyPr wrap="square" lIns="0" tIns="0" rIns="0" bIns="0" numCol="1" anchor="ctr">
              <a:noAutofit/>
            </a:bodyPr>
            <a:lstStyle/>
            <a:p>
              <a:pPr lvl="0">
                <a:defRPr sz="3200"/>
              </a:pPr>
              <a:endParaRPr/>
            </a:p>
          </p:txBody>
        </p:sp>
        <p:sp>
          <p:nvSpPr>
            <p:cNvPr id="59" name="Shape 59"/>
            <p:cNvSpPr/>
            <p:nvPr/>
          </p:nvSpPr>
          <p:spPr>
            <a:xfrm flipH="1">
              <a:off x="-1" y="2182"/>
              <a:ext cx="4416" cy="1555999"/>
            </a:xfrm>
            <a:prstGeom prst="line">
              <a:avLst/>
            </a:prstGeom>
            <a:noFill/>
            <a:ln w="38100" cap="flat">
              <a:solidFill>
                <a:srgbClr val="FFBC15">
                  <a:alpha val="74524"/>
                </a:srgbClr>
              </a:solidFill>
              <a:prstDash val="solid"/>
              <a:miter lim="400000"/>
              <a:tailEnd type="triangle" w="med" len="med"/>
            </a:ln>
            <a:effectLst/>
          </p:spPr>
          <p:txBody>
            <a:bodyPr wrap="square" lIns="0" tIns="0" rIns="0" bIns="0" numCol="1" anchor="ctr">
              <a:noAutofit/>
            </a:bodyPr>
            <a:lstStyle/>
            <a:p>
              <a:pPr lvl="0">
                <a:defRPr sz="3200"/>
              </a:pPr>
              <a:endParaRPr/>
            </a:p>
          </p:txBody>
        </p:sp>
        <p:sp>
          <p:nvSpPr>
            <p:cNvPr id="60" name="Shape 60"/>
            <p:cNvSpPr/>
            <p:nvPr/>
          </p:nvSpPr>
          <p:spPr>
            <a:xfrm flipH="1">
              <a:off x="1390649" y="8830"/>
              <a:ext cx="1" cy="1358851"/>
            </a:xfrm>
            <a:prstGeom prst="line">
              <a:avLst/>
            </a:prstGeom>
            <a:noFill/>
            <a:ln w="38100" cap="flat">
              <a:solidFill>
                <a:srgbClr val="FFBC15">
                  <a:alpha val="49748"/>
                </a:srgbClr>
              </a:solidFill>
              <a:prstDash val="solid"/>
              <a:miter lim="400000"/>
              <a:tailEnd type="triangle" w="med" len="med"/>
            </a:ln>
            <a:effectLst/>
          </p:spPr>
          <p:txBody>
            <a:bodyPr wrap="square" lIns="0" tIns="0" rIns="0" bIns="0" numCol="1" anchor="ctr">
              <a:noAutofit/>
            </a:bodyPr>
            <a:lstStyle/>
            <a:p>
              <a:pPr lvl="0">
                <a:defRPr sz="3200"/>
              </a:pPr>
              <a:endParaRPr/>
            </a:p>
          </p:txBody>
        </p:sp>
        <p:sp>
          <p:nvSpPr>
            <p:cNvPr id="61" name="Shape 61"/>
            <p:cNvSpPr/>
            <p:nvPr/>
          </p:nvSpPr>
          <p:spPr>
            <a:xfrm flipH="1">
              <a:off x="2952749" y="14287"/>
              <a:ext cx="1" cy="1239094"/>
            </a:xfrm>
            <a:prstGeom prst="line">
              <a:avLst/>
            </a:prstGeom>
            <a:noFill/>
            <a:ln w="38100" cap="flat">
              <a:solidFill>
                <a:srgbClr val="FFBC15">
                  <a:alpha val="50076"/>
                </a:srgbClr>
              </a:solidFill>
              <a:prstDash val="solid"/>
              <a:miter lim="400000"/>
              <a:tailEnd type="triangle" w="med" len="med"/>
            </a:ln>
            <a:effectLst/>
          </p:spPr>
          <p:txBody>
            <a:bodyPr wrap="square" lIns="0" tIns="0" rIns="0" bIns="0" numCol="1" anchor="ctr">
              <a:noAutofit/>
            </a:bodyPr>
            <a:lstStyle/>
            <a:p>
              <a:pPr lvl="0">
                <a:defRPr sz="3200"/>
              </a:pPr>
              <a:endParaRPr/>
            </a:p>
          </p:txBody>
        </p:sp>
        <p:sp>
          <p:nvSpPr>
            <p:cNvPr id="62" name="Shape 62"/>
            <p:cNvSpPr/>
            <p:nvPr/>
          </p:nvSpPr>
          <p:spPr>
            <a:xfrm>
              <a:off x="4514849" y="4911"/>
              <a:ext cx="1" cy="1362770"/>
            </a:xfrm>
            <a:prstGeom prst="line">
              <a:avLst/>
            </a:prstGeom>
            <a:noFill/>
            <a:ln w="38100" cap="flat">
              <a:solidFill>
                <a:srgbClr val="FFBC15">
                  <a:alpha val="75409"/>
                </a:srgbClr>
              </a:solidFill>
              <a:prstDash val="solid"/>
              <a:miter lim="400000"/>
              <a:tailEnd type="triangle" w="med" len="med"/>
            </a:ln>
            <a:effectLst/>
          </p:spPr>
          <p:txBody>
            <a:bodyPr wrap="square" lIns="0" tIns="0" rIns="0" bIns="0" numCol="1" anchor="ctr">
              <a:noAutofit/>
            </a:bodyPr>
            <a:lstStyle/>
            <a:p>
              <a:pPr lvl="0">
                <a:defRPr sz="3200"/>
              </a:pPr>
              <a:endParaRPr/>
            </a:p>
          </p:txBody>
        </p:sp>
        <p:sp>
          <p:nvSpPr>
            <p:cNvPr id="63" name="Shape 63"/>
            <p:cNvSpPr/>
            <p:nvPr/>
          </p:nvSpPr>
          <p:spPr>
            <a:xfrm>
              <a:off x="5295899" y="0"/>
              <a:ext cx="1" cy="1697881"/>
            </a:xfrm>
            <a:prstGeom prst="line">
              <a:avLst/>
            </a:prstGeom>
            <a:noFill/>
            <a:ln w="38100" cap="flat">
              <a:solidFill>
                <a:srgbClr val="FFBC15">
                  <a:alpha val="79518"/>
                </a:srgbClr>
              </a:solidFill>
              <a:prstDash val="solid"/>
              <a:miter lim="400000"/>
              <a:tailEnd type="triangle" w="med" len="med"/>
            </a:ln>
            <a:effectLst/>
          </p:spPr>
          <p:txBody>
            <a:bodyPr wrap="square" lIns="0" tIns="0" rIns="0" bIns="0" numCol="1" anchor="ctr">
              <a:noAutofit/>
            </a:bodyPr>
            <a:lstStyle/>
            <a:p>
              <a:pPr lvl="0">
                <a:defRPr sz="3200"/>
              </a:pPr>
              <a:endParaRPr/>
            </a:p>
          </p:txBody>
        </p:sp>
      </p:grpSp>
      <p:sp>
        <p:nvSpPr>
          <p:cNvPr id="65" name="Shape 65"/>
          <p:cNvSpPr/>
          <p:nvPr/>
        </p:nvSpPr>
        <p:spPr>
          <a:xfrm>
            <a:off x="7524080" y="1809774"/>
            <a:ext cx="4623595" cy="1981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Ideally, we would want to regulate this behaviour so that it is no longer viewed as a problem.</a:t>
            </a:r>
          </a:p>
        </p:txBody>
      </p:sp>
      <p:sp>
        <p:nvSpPr>
          <p:cNvPr id="66" name="Shape 66"/>
          <p:cNvSpPr/>
          <p:nvPr/>
        </p:nvSpPr>
        <p:spPr>
          <a:xfrm>
            <a:off x="7524080" y="3907958"/>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This is where Differential Reinforcement comes into its own.</a:t>
            </a:r>
          </a:p>
        </p:txBody>
      </p:sp>
      <p:sp>
        <p:nvSpPr>
          <p:cNvPr id="67" name="Shape 67"/>
          <p:cNvSpPr/>
          <p:nvPr/>
        </p:nvSpPr>
        <p:spPr>
          <a:xfrm>
            <a:off x="7524080" y="5536241"/>
            <a:ext cx="4623595" cy="1981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The aim is to target the other behaviours to see if they can be used to replace the problem behaviour</a:t>
            </a:r>
          </a:p>
        </p:txBody>
      </p:sp>
      <p:sp>
        <p:nvSpPr>
          <p:cNvPr id="68" name="Shape 68"/>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69" name="Shape 69">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70" name="Shape 70">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7"/>
                                        </p:tgtEl>
                                        <p:attrNameLst>
                                          <p:attrName>style.visibility</p:attrName>
                                        </p:attrNameLst>
                                      </p:cBhvr>
                                      <p:to>
                                        <p:strVal val="visible"/>
                                      </p:to>
                                    </p:set>
                                  </p:childTnLst>
                                </p:cTn>
                              </p:par>
                            </p:childTnLst>
                          </p:cTn>
                        </p:par>
                        <p:par>
                          <p:cTn id="11" fill="hold">
                            <p:stCondLst>
                              <p:cond delay="0"/>
                            </p:stCondLst>
                            <p:childTnLst>
                              <p:par>
                                <p:cTn id="12" presetID="23" presetClass="entr" presetSubtype="16" fill="hold" grpId="3" nodeType="afterEffect">
                                  <p:stCondLst>
                                    <p:cond delay="500"/>
                                  </p:stCondLst>
                                  <p:iterate>
                                    <p:tmAbs val="0"/>
                                  </p:iterate>
                                  <p:childTnLst>
                                    <p:set>
                                      <p:cBhvr>
                                        <p:cTn id="13" fill="hold"/>
                                        <p:tgtEl>
                                          <p:spTgt spid="64"/>
                                        </p:tgtEl>
                                        <p:attrNameLst>
                                          <p:attrName>style.visibility</p:attrName>
                                        </p:attrNameLst>
                                      </p:cBhvr>
                                      <p:to>
                                        <p:strVal val="visible"/>
                                      </p:to>
                                    </p:set>
                                    <p:anim calcmode="lin" valueType="num">
                                      <p:cBhvr>
                                        <p:cTn id="14" dur="1000" fill="hold"/>
                                        <p:tgtEl>
                                          <p:spTgt spid="64"/>
                                        </p:tgtEl>
                                        <p:attrNameLst>
                                          <p:attrName>ppt_w</p:attrName>
                                        </p:attrNameLst>
                                      </p:cBhvr>
                                      <p:tavLst>
                                        <p:tav tm="0">
                                          <p:val>
                                            <p:fltVal val="0"/>
                                          </p:val>
                                        </p:tav>
                                        <p:tav tm="100000">
                                          <p:val>
                                            <p:strVal val="#ppt_w"/>
                                          </p:val>
                                        </p:tav>
                                      </p:tavLst>
                                    </p:anim>
                                    <p:anim calcmode="lin" valueType="num">
                                      <p:cBhvr>
                                        <p:cTn id="15" dur="10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3" animBg="1" advAuto="0"/>
      <p:bldP spid="66" grpId="1" animBg="1" advAuto="0"/>
      <p:bldP spid="67"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7163581" y="4800600"/>
            <a:ext cx="5420792" cy="38608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marL="15192" lvl="0" indent="-15192" algn="l" defTabSz="457200">
              <a:defRPr sz="1800">
                <a:solidFill>
                  <a:srgbClr val="000000"/>
                </a:solidFill>
              </a:defRPr>
            </a:pPr>
            <a:r>
              <a:rPr sz="2800"/>
              <a:t>Ideally, the behaviour selected should occur often enough so that there are opportunities for it to be reinforced. Also, it helps if it takes less effort than the problem behaviour.</a:t>
            </a:r>
          </a:p>
          <a:p>
            <a:pPr marL="742950" lvl="0" indent="-285750" algn="l" defTabSz="457200">
              <a:defRPr sz="1800">
                <a:solidFill>
                  <a:srgbClr val="000000"/>
                </a:solidFill>
              </a:defRPr>
            </a:pPr>
            <a:endParaRPr sz="2800"/>
          </a:p>
        </p:txBody>
      </p:sp>
      <p:pic>
        <p:nvPicPr>
          <p:cNvPr id="73"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74" name="Shape 74"/>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75" name="Shape 75"/>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78" name="Group 78"/>
          <p:cNvGrpSpPr/>
          <p:nvPr/>
        </p:nvGrpSpPr>
        <p:grpSpPr>
          <a:xfrm>
            <a:off x="6641172" y="279400"/>
            <a:ext cx="5801111" cy="1501093"/>
            <a:chOff x="0" y="0"/>
            <a:chExt cx="5801109" cy="1501092"/>
          </a:xfrm>
        </p:grpSpPr>
        <p:sp>
          <p:nvSpPr>
            <p:cNvPr id="76" name="Shape 76"/>
            <p:cNvSpPr/>
            <p:nvPr/>
          </p:nvSpPr>
          <p:spPr>
            <a:xfrm>
              <a:off x="2556603" y="650192"/>
              <a:ext cx="1290142"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DRI</a:t>
              </a:r>
            </a:p>
          </p:txBody>
        </p:sp>
        <p:sp>
          <p:nvSpPr>
            <p:cNvPr id="77" name="Shape 77"/>
            <p:cNvSpPr/>
            <p:nvPr/>
          </p:nvSpPr>
          <p:spPr>
            <a:xfrm>
              <a:off x="0" y="0"/>
              <a:ext cx="5801110"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FF2818"/>
                  </a:solidFill>
                </a:rPr>
                <a:t>Incompatible Behaviour</a:t>
              </a:r>
            </a:p>
          </p:txBody>
        </p:sp>
      </p:grpSp>
      <p:sp>
        <p:nvSpPr>
          <p:cNvPr id="79" name="Shape 79"/>
          <p:cNvSpPr/>
          <p:nvPr/>
        </p:nvSpPr>
        <p:spPr>
          <a:xfrm>
            <a:off x="7524080" y="2115939"/>
            <a:ext cx="4623595" cy="1981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With this procedure we take advantage of a behaviour that is incompatible with the problem behaviour.</a:t>
            </a:r>
          </a:p>
        </p:txBody>
      </p:sp>
      <p:sp>
        <p:nvSpPr>
          <p:cNvPr id="80" name="Shape 80">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81" name="Shape 81">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300"/>
                                  </p:stCondLst>
                                  <p:iterate>
                                    <p:tmAbs val="0"/>
                                  </p:iterate>
                                  <p:childTnLst>
                                    <p:set>
                                      <p:cBhvr>
                                        <p:cTn id="6" fill="hold"/>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72"/>
                                        </p:tgtEl>
                                        <p:attrNameLst>
                                          <p:attrName>style.visibility</p:attrName>
                                        </p:attrNameLst>
                                      </p:cBhvr>
                                      <p:to>
                                        <p:strVal val="visible"/>
                                      </p:to>
                                    </p:set>
                                    <p:anim calcmode="lin" valueType="num">
                                      <p:cBhvr>
                                        <p:cTn id="17" dur="750" fill="hold"/>
                                        <p:tgtEl>
                                          <p:spTgt spid="72"/>
                                        </p:tgtEl>
                                        <p:attrNameLst>
                                          <p:attrName>ppt_w</p:attrName>
                                        </p:attrNameLst>
                                      </p:cBhvr>
                                      <p:tavLst>
                                        <p:tav tm="0">
                                          <p:val>
                                            <p:fltVal val="0"/>
                                          </p:val>
                                        </p:tav>
                                        <p:tav tm="100000">
                                          <p:val>
                                            <p:strVal val="#ppt_w"/>
                                          </p:val>
                                        </p:tav>
                                      </p:tavLst>
                                    </p:anim>
                                    <p:anim calcmode="lin" valueType="num">
                                      <p:cBhvr>
                                        <p:cTn id="18" dur="750" fill="hold"/>
                                        <p:tgtEl>
                                          <p:spTgt spid="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3" animBg="1" advAuto="0"/>
      <p:bldP spid="78" grpId="1" animBg="1" advAuto="0"/>
      <p:bldP spid="79"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84" name="Shape 84"/>
          <p:cNvSpPr/>
          <p:nvPr/>
        </p:nvSpPr>
        <p:spPr>
          <a:xfrm>
            <a:off x="9197776" y="929592"/>
            <a:ext cx="1290142" cy="8509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DRI</a:t>
            </a:r>
          </a:p>
        </p:txBody>
      </p:sp>
      <p:sp>
        <p:nvSpPr>
          <p:cNvPr id="85" name="Shape 85"/>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86" name="Shape 86"/>
          <p:cNvSpPr/>
          <p:nvPr/>
        </p:nvSpPr>
        <p:spPr>
          <a:xfrm>
            <a:off x="6641172" y="279400"/>
            <a:ext cx="5801111"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FF2818"/>
                </a:solidFill>
              </a:rPr>
              <a:t>Incompatible Behaviour</a:t>
            </a:r>
          </a:p>
        </p:txBody>
      </p:sp>
      <p:sp>
        <p:nvSpPr>
          <p:cNvPr id="87" name="Shape 87"/>
          <p:cNvSpPr/>
          <p:nvPr/>
        </p:nvSpPr>
        <p:spPr>
          <a:xfrm flipV="1">
            <a:off x="1617478" y="2098277"/>
            <a:ext cx="1" cy="2016524"/>
          </a:xfrm>
          <a:prstGeom prst="line">
            <a:avLst/>
          </a:prstGeom>
          <a:ln w="38100">
            <a:solidFill>
              <a:srgbClr val="00F919">
                <a:alpha val="80272"/>
              </a:srgbClr>
            </a:solidFill>
            <a:miter lim="400000"/>
            <a:tailEnd type="triangle"/>
          </a:ln>
        </p:spPr>
        <p:txBody>
          <a:bodyPr lIns="0" tIns="0" rIns="0" bIns="0" anchor="ctr"/>
          <a:lstStyle/>
          <a:p>
            <a:pPr lvl="0">
              <a:defRPr sz="3200"/>
            </a:pPr>
            <a:endParaRPr/>
          </a:p>
        </p:txBody>
      </p:sp>
      <p:sp>
        <p:nvSpPr>
          <p:cNvPr id="88" name="Shape 88"/>
          <p:cNvSpPr/>
          <p:nvPr/>
        </p:nvSpPr>
        <p:spPr>
          <a:xfrm flipH="1">
            <a:off x="5211578" y="2098278"/>
            <a:ext cx="1" cy="2016523"/>
          </a:xfrm>
          <a:prstGeom prst="line">
            <a:avLst/>
          </a:prstGeom>
          <a:ln w="38100">
            <a:solidFill>
              <a:srgbClr val="FF2818">
                <a:alpha val="80272"/>
              </a:srgbClr>
            </a:solidFill>
            <a:miter lim="400000"/>
            <a:tailEnd type="triangle"/>
          </a:ln>
        </p:spPr>
        <p:txBody>
          <a:bodyPr lIns="0" tIns="0" rIns="0" bIns="0" anchor="ctr"/>
          <a:lstStyle/>
          <a:p>
            <a:pPr lvl="0">
              <a:defRPr sz="3200"/>
            </a:pPr>
            <a:endParaRPr/>
          </a:p>
        </p:txBody>
      </p:sp>
      <p:sp>
        <p:nvSpPr>
          <p:cNvPr id="89" name="Shape 89"/>
          <p:cNvSpPr/>
          <p:nvPr/>
        </p:nvSpPr>
        <p:spPr>
          <a:xfrm>
            <a:off x="7485980" y="1809774"/>
            <a:ext cx="4623595" cy="19812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Reinforce this behaviour with the same consequence that is maintaining the problem behaviour</a:t>
            </a:r>
          </a:p>
        </p:txBody>
      </p:sp>
      <p:sp>
        <p:nvSpPr>
          <p:cNvPr id="90" name="Shape 90"/>
          <p:cNvSpPr/>
          <p:nvPr/>
        </p:nvSpPr>
        <p:spPr>
          <a:xfrm>
            <a:off x="7473280" y="4254500"/>
            <a:ext cx="4623595" cy="10414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Withhold reinforcement for the problem behaviour</a:t>
            </a:r>
          </a:p>
        </p:txBody>
      </p:sp>
      <p:sp>
        <p:nvSpPr>
          <p:cNvPr id="91" name="Shape 91">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92" name="Shape 92">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9"/>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2" nodeType="afterEffect">
                                  <p:stCondLst>
                                    <p:cond delay="500"/>
                                  </p:stCondLst>
                                  <p:iterate>
                                    <p:tmAbs val="0"/>
                                  </p:iterate>
                                  <p:childTnLst>
                                    <p:set>
                                      <p:cBhvr>
                                        <p:cTn id="9" fill="hold"/>
                                        <p:tgtEl>
                                          <p:spTgt spid="87"/>
                                        </p:tgtEl>
                                        <p:attrNameLst>
                                          <p:attrName>style.visibility</p:attrName>
                                        </p:attrNameLst>
                                      </p:cBhvr>
                                      <p:to>
                                        <p:strVal val="visible"/>
                                      </p:to>
                                    </p:set>
                                    <p:animEffect transition="in" filter="wipe(down)">
                                      <p:cBhvr>
                                        <p:cTn id="10" dur="10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90"/>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grpId="4" nodeType="afterEffect">
                                  <p:stCondLst>
                                    <p:cond delay="500"/>
                                  </p:stCondLst>
                                  <p:iterate>
                                    <p:tmAbs val="0"/>
                                  </p:iterate>
                                  <p:childTnLst>
                                    <p:set>
                                      <p:cBhvr>
                                        <p:cTn id="17" fill="hold"/>
                                        <p:tgtEl>
                                          <p:spTgt spid="88"/>
                                        </p:tgtEl>
                                        <p:attrNameLst>
                                          <p:attrName>style.visibility</p:attrName>
                                        </p:attrNameLst>
                                      </p:cBhvr>
                                      <p:to>
                                        <p:strVal val="visible"/>
                                      </p:to>
                                    </p:set>
                                    <p:animEffect transition="in" filter="wipe(up)">
                                      <p:cBhvr>
                                        <p:cTn id="18"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2" animBg="1" advAuto="0"/>
      <p:bldP spid="88" grpId="4" animBg="1" advAuto="0"/>
      <p:bldP spid="89" grpId="1" animBg="1" advAuto="0"/>
      <p:bldP spid="90"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8108032" y="3900989"/>
            <a:ext cx="3348187" cy="1380977"/>
          </a:xfrm>
          <a:prstGeom prst="rect">
            <a:avLst/>
          </a:prstGeom>
          <a:gradFill>
            <a:gsLst>
              <a:gs pos="0">
                <a:srgbClr val="FFFFFF"/>
              </a:gs>
              <a:gs pos="100000">
                <a:srgbClr val="A8C3DF"/>
              </a:gs>
            </a:gsLst>
            <a:lin ang="5400000"/>
          </a:gradFill>
          <a:ln w="12700">
            <a:miter lim="400000"/>
          </a:ln>
          <a:effectLst>
            <a:outerShdw blurRad="190500" dist="8455" dir="5400000" rotWithShape="0">
              <a:srgbClr val="000000"/>
            </a:outerShdw>
          </a:effectLst>
        </p:spPr>
        <p:txBody>
          <a:bodyPr lIns="0" tIns="0" rIns="0" bIns="0" anchor="ctr"/>
          <a:lstStyle/>
          <a:p>
            <a:pPr lvl="0">
              <a:defRPr sz="3200"/>
            </a:pPr>
            <a:endParaRPr/>
          </a:p>
        </p:txBody>
      </p:sp>
      <p:pic>
        <p:nvPicPr>
          <p:cNvPr id="95"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96" name="Shape 96"/>
          <p:cNvSpPr/>
          <p:nvPr/>
        </p:nvSpPr>
        <p:spPr>
          <a:xfrm>
            <a:off x="9197776" y="929592"/>
            <a:ext cx="1290142" cy="8509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DRI</a:t>
            </a:r>
          </a:p>
        </p:txBody>
      </p:sp>
      <p:sp>
        <p:nvSpPr>
          <p:cNvPr id="97" name="Shape 97"/>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98" name="Shape 98"/>
          <p:cNvSpPr/>
          <p:nvPr/>
        </p:nvSpPr>
        <p:spPr>
          <a:xfrm>
            <a:off x="6641172" y="279400"/>
            <a:ext cx="5801111"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FF2818"/>
                </a:solidFill>
              </a:rPr>
              <a:t>Incompatible Behaviour</a:t>
            </a:r>
          </a:p>
        </p:txBody>
      </p:sp>
      <p:sp>
        <p:nvSpPr>
          <p:cNvPr id="99" name="Shape 99"/>
          <p:cNvSpPr/>
          <p:nvPr/>
        </p:nvSpPr>
        <p:spPr>
          <a:xfrm flipV="1">
            <a:off x="1617478" y="2098277"/>
            <a:ext cx="1" cy="2016524"/>
          </a:xfrm>
          <a:prstGeom prst="line">
            <a:avLst/>
          </a:prstGeom>
          <a:ln w="38100">
            <a:solidFill>
              <a:srgbClr val="00F919">
                <a:alpha val="80272"/>
              </a:srgbClr>
            </a:solidFill>
            <a:miter lim="400000"/>
            <a:tailEnd type="triangle"/>
          </a:ln>
        </p:spPr>
        <p:txBody>
          <a:bodyPr lIns="0" tIns="0" rIns="0" bIns="0" anchor="ctr"/>
          <a:lstStyle/>
          <a:p>
            <a:pPr lvl="0">
              <a:defRPr sz="3200"/>
            </a:pPr>
            <a:endParaRPr/>
          </a:p>
        </p:txBody>
      </p:sp>
      <p:sp>
        <p:nvSpPr>
          <p:cNvPr id="100" name="Shape 100"/>
          <p:cNvSpPr/>
          <p:nvPr/>
        </p:nvSpPr>
        <p:spPr>
          <a:xfrm flipH="1">
            <a:off x="5211578" y="2098278"/>
            <a:ext cx="1" cy="2016523"/>
          </a:xfrm>
          <a:prstGeom prst="line">
            <a:avLst/>
          </a:prstGeom>
          <a:ln w="38100">
            <a:solidFill>
              <a:srgbClr val="FF2818">
                <a:alpha val="80272"/>
              </a:srgbClr>
            </a:solidFill>
            <a:miter lim="400000"/>
            <a:tailEnd type="triangle"/>
          </a:ln>
        </p:spPr>
        <p:txBody>
          <a:bodyPr lIns="0" tIns="0" rIns="0" bIns="0" anchor="ctr"/>
          <a:lstStyle/>
          <a:p>
            <a:pPr lvl="0">
              <a:defRPr sz="3200"/>
            </a:pPr>
            <a:endParaRPr/>
          </a:p>
        </p:txBody>
      </p:sp>
      <p:sp>
        <p:nvSpPr>
          <p:cNvPr id="101" name="Shape 101"/>
          <p:cNvSpPr/>
          <p:nvPr/>
        </p:nvSpPr>
        <p:spPr>
          <a:xfrm>
            <a:off x="7524080" y="2044724"/>
            <a:ext cx="4623595" cy="15113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Here are links to show some examples of this procedure  in action</a:t>
            </a:r>
          </a:p>
        </p:txBody>
      </p:sp>
      <p:sp>
        <p:nvSpPr>
          <p:cNvPr id="102" name="Shape 102">
            <a:hlinkClick r:id="rId3"/>
          </p:cNvPr>
          <p:cNvSpPr/>
          <p:nvPr/>
        </p:nvSpPr>
        <p:spPr>
          <a:xfrm>
            <a:off x="8231534" y="425647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1</a:t>
            </a:r>
          </a:p>
        </p:txBody>
      </p:sp>
      <p:sp>
        <p:nvSpPr>
          <p:cNvPr id="103" name="Shape 103">
            <a:hlinkClick r:id="rId3"/>
          </p:cNvPr>
          <p:cNvSpPr/>
          <p:nvPr/>
        </p:nvSpPr>
        <p:spPr>
          <a:xfrm>
            <a:off x="8910984" y="425647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hlinkClick r:id="rId4"/>
              </a:defRPr>
            </a:lvl1pPr>
          </a:lstStyle>
          <a:p>
            <a:pPr lvl="0">
              <a:defRPr sz="1800">
                <a:solidFill>
                  <a:srgbClr val="000000"/>
                </a:solidFill>
              </a:defRPr>
            </a:pPr>
            <a:r>
              <a:rPr sz="4800">
                <a:solidFill>
                  <a:srgbClr val="414141"/>
                </a:solidFill>
                <a:hlinkClick r:id="rId4"/>
              </a:rPr>
              <a:t>2</a:t>
            </a:r>
          </a:p>
        </p:txBody>
      </p:sp>
      <p:sp>
        <p:nvSpPr>
          <p:cNvPr id="104" name="Shape 104">
            <a:hlinkClick r:id="rId5"/>
          </p:cNvPr>
          <p:cNvSpPr/>
          <p:nvPr/>
        </p:nvSpPr>
        <p:spPr>
          <a:xfrm>
            <a:off x="9606309" y="425647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3</a:t>
            </a:r>
          </a:p>
        </p:txBody>
      </p:sp>
      <p:sp>
        <p:nvSpPr>
          <p:cNvPr id="105" name="Shape 105">
            <a:hlinkClick r:id="rId6"/>
          </p:cNvPr>
          <p:cNvSpPr/>
          <p:nvPr/>
        </p:nvSpPr>
        <p:spPr>
          <a:xfrm>
            <a:off x="10301634" y="425647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4</a:t>
            </a:r>
          </a:p>
        </p:txBody>
      </p:sp>
      <p:sp>
        <p:nvSpPr>
          <p:cNvPr id="106" name="Shape 106">
            <a:hlinkClick r:id="rId7"/>
          </p:cNvPr>
          <p:cNvSpPr/>
          <p:nvPr/>
        </p:nvSpPr>
        <p:spPr>
          <a:xfrm>
            <a:off x="10933459" y="4256471"/>
            <a:ext cx="419101" cy="889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solidFill>
                  <a:srgbClr val="000000"/>
                </a:solidFill>
              </a:defRPr>
            </a:pPr>
            <a:r>
              <a:rPr sz="4800">
                <a:solidFill>
                  <a:srgbClr val="414141"/>
                </a:solidFill>
              </a:rPr>
              <a:t>5</a:t>
            </a:r>
          </a:p>
        </p:txBody>
      </p:sp>
      <p:sp>
        <p:nvSpPr>
          <p:cNvPr id="107" name="Shape 107">
            <a:hlinkClick r:id="rId8"/>
          </p:cNvPr>
          <p:cNvSpPr/>
          <p:nvPr/>
        </p:nvSpPr>
        <p:spPr>
          <a:xfrm>
            <a:off x="7375525" y="6052455"/>
            <a:ext cx="3404816" cy="3429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lgn="l">
              <a:defRPr sz="1400" cap="all"/>
            </a:lvl1pPr>
          </a:lstStyle>
          <a:p>
            <a:pPr lvl="0">
              <a:defRPr sz="1800" cap="none">
                <a:solidFill>
                  <a:srgbClr val="000000"/>
                </a:solidFill>
              </a:defRPr>
            </a:pPr>
            <a:r>
              <a:rPr sz="1400" cap="all">
                <a:solidFill>
                  <a:srgbClr val="414141"/>
                </a:solidFill>
              </a:rPr>
              <a:t>Managing disruptive behaviour</a:t>
            </a:r>
          </a:p>
        </p:txBody>
      </p:sp>
      <p:sp>
        <p:nvSpPr>
          <p:cNvPr id="108" name="Shape 108">
            <a:hlinkClick r:id="rId9"/>
          </p:cNvPr>
          <p:cNvSpPr/>
          <p:nvPr/>
        </p:nvSpPr>
        <p:spPr>
          <a:xfrm>
            <a:off x="7375525" y="6536568"/>
            <a:ext cx="5381675" cy="825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spcBef>
                <a:spcPts val="600"/>
              </a:spcBef>
              <a:defRPr sz="1400" cap="all">
                <a:solidFill>
                  <a:srgbClr val="000000"/>
                </a:solidFill>
              </a:defRPr>
            </a:lvl1pPr>
          </a:lstStyle>
          <a:p>
            <a:pPr lvl="0">
              <a:defRPr sz="1800" cap="none"/>
            </a:pPr>
            <a:r>
              <a:rPr sz="1400" cap="all"/>
              <a:t>The effect of differential reinforcement of incompatible behaviors (DRI) on pica for cigarettes in persons with intellectual disability</a:t>
            </a:r>
          </a:p>
        </p:txBody>
      </p:sp>
      <p:sp>
        <p:nvSpPr>
          <p:cNvPr id="109" name="Shape 109">
            <a:hlinkClick r:id="rId10"/>
          </p:cNvPr>
          <p:cNvSpPr/>
          <p:nvPr/>
        </p:nvSpPr>
        <p:spPr>
          <a:xfrm>
            <a:off x="7375525" y="7503281"/>
            <a:ext cx="5026075" cy="8255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1400" cap="all">
                <a:solidFill>
                  <a:srgbClr val="4C3D17"/>
                </a:solidFill>
              </a:defRPr>
            </a:lvl1pPr>
          </a:lstStyle>
          <a:p>
            <a:pPr lvl="0">
              <a:defRPr sz="1800" cap="none">
                <a:solidFill>
                  <a:srgbClr val="000000"/>
                </a:solidFill>
              </a:defRPr>
            </a:pPr>
            <a:r>
              <a:rPr sz="1400" cap="all">
                <a:solidFill>
                  <a:srgbClr val="4C3D17"/>
                </a:solidFill>
              </a:rPr>
              <a:t>Improving Behavior through Differential Reinforcement: A Praise Note System for Elementary School Students</a:t>
            </a:r>
          </a:p>
        </p:txBody>
      </p:sp>
      <p:sp>
        <p:nvSpPr>
          <p:cNvPr id="110" name="Shape 110"/>
          <p:cNvSpPr/>
          <p:nvPr/>
        </p:nvSpPr>
        <p:spPr>
          <a:xfrm>
            <a:off x="8960739" y="3769456"/>
            <a:ext cx="1642772" cy="6350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100"/>
            </a:lvl1pPr>
          </a:lstStyle>
          <a:p>
            <a:pPr lvl="0">
              <a:defRPr sz="1800">
                <a:solidFill>
                  <a:srgbClr val="000000"/>
                </a:solidFill>
              </a:defRPr>
            </a:pPr>
            <a:r>
              <a:rPr sz="3100">
                <a:solidFill>
                  <a:srgbClr val="414141"/>
                </a:solidFill>
              </a:rPr>
              <a:t>YouTube</a:t>
            </a:r>
          </a:p>
        </p:txBody>
      </p:sp>
      <p:sp>
        <p:nvSpPr>
          <p:cNvPr id="111" name="Shape 111">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11"/>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112" name="Shape 112">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11"/>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115" name="Shape 115"/>
          <p:cNvSpPr/>
          <p:nvPr/>
        </p:nvSpPr>
        <p:spPr>
          <a:xfrm flipH="1">
            <a:off x="3179578" y="2102007"/>
            <a:ext cx="1" cy="2292193"/>
          </a:xfrm>
          <a:prstGeom prst="line">
            <a:avLst/>
          </a:prstGeom>
          <a:ln w="38100">
            <a:solidFill>
              <a:srgbClr val="FFBC15"/>
            </a:solidFill>
            <a:miter lim="400000"/>
            <a:tailEnd type="triangle"/>
          </a:ln>
        </p:spPr>
        <p:txBody>
          <a:bodyPr lIns="0" tIns="0" rIns="0" bIns="0" anchor="ctr"/>
          <a:lstStyle/>
          <a:p>
            <a:pPr lvl="0">
              <a:defRPr sz="3200"/>
            </a:pPr>
            <a:endParaRPr/>
          </a:p>
        </p:txBody>
      </p:sp>
      <p:sp>
        <p:nvSpPr>
          <p:cNvPr id="116" name="Shape 116"/>
          <p:cNvSpPr/>
          <p:nvPr/>
        </p:nvSpPr>
        <p:spPr>
          <a:xfrm flipH="1">
            <a:off x="1617478" y="2098278"/>
            <a:ext cx="1" cy="2016523"/>
          </a:xfrm>
          <a:prstGeom prst="line">
            <a:avLst/>
          </a:prstGeom>
          <a:ln w="38100">
            <a:solidFill>
              <a:srgbClr val="FFBC15">
                <a:alpha val="80272"/>
              </a:srgbClr>
            </a:solidFill>
            <a:miter lim="400000"/>
            <a:tailEnd type="triangle"/>
          </a:ln>
        </p:spPr>
        <p:txBody>
          <a:bodyPr lIns="0" tIns="0" rIns="0" bIns="0" anchor="ctr"/>
          <a:lstStyle/>
          <a:p>
            <a:pPr lvl="0">
              <a:defRPr sz="3200"/>
            </a:pPr>
            <a:endParaRPr/>
          </a:p>
        </p:txBody>
      </p:sp>
      <p:sp>
        <p:nvSpPr>
          <p:cNvPr id="117" name="Shape 117"/>
          <p:cNvSpPr/>
          <p:nvPr/>
        </p:nvSpPr>
        <p:spPr>
          <a:xfrm flipH="1">
            <a:off x="1007878" y="2088901"/>
            <a:ext cx="4416" cy="1556000"/>
          </a:xfrm>
          <a:prstGeom prst="line">
            <a:avLst/>
          </a:prstGeom>
          <a:ln w="38100">
            <a:solidFill>
              <a:srgbClr val="FFBC15">
                <a:alpha val="74524"/>
              </a:srgbClr>
            </a:solidFill>
            <a:miter lim="400000"/>
            <a:tailEnd type="triangle"/>
          </a:ln>
        </p:spPr>
        <p:txBody>
          <a:bodyPr lIns="0" tIns="0" rIns="0" bIns="0" anchor="ctr"/>
          <a:lstStyle/>
          <a:p>
            <a:pPr lvl="0">
              <a:defRPr sz="3200"/>
            </a:pPr>
            <a:endParaRPr/>
          </a:p>
        </p:txBody>
      </p:sp>
      <p:sp>
        <p:nvSpPr>
          <p:cNvPr id="118" name="Shape 118"/>
          <p:cNvSpPr/>
          <p:nvPr/>
        </p:nvSpPr>
        <p:spPr>
          <a:xfrm flipH="1">
            <a:off x="2398528" y="2095549"/>
            <a:ext cx="1" cy="1358852"/>
          </a:xfrm>
          <a:prstGeom prst="line">
            <a:avLst/>
          </a:prstGeom>
          <a:ln w="38100">
            <a:solidFill>
              <a:srgbClr val="FFBC15">
                <a:alpha val="49748"/>
              </a:srgbClr>
            </a:solidFill>
            <a:miter lim="400000"/>
            <a:tailEnd type="triangle"/>
          </a:ln>
        </p:spPr>
        <p:txBody>
          <a:bodyPr lIns="0" tIns="0" rIns="0" bIns="0" anchor="ctr"/>
          <a:lstStyle/>
          <a:p>
            <a:pPr lvl="0">
              <a:defRPr sz="3200"/>
            </a:pPr>
            <a:endParaRPr/>
          </a:p>
        </p:txBody>
      </p:sp>
      <p:sp>
        <p:nvSpPr>
          <p:cNvPr id="119" name="Shape 119"/>
          <p:cNvSpPr/>
          <p:nvPr/>
        </p:nvSpPr>
        <p:spPr>
          <a:xfrm>
            <a:off x="3960628" y="2101006"/>
            <a:ext cx="1" cy="1239094"/>
          </a:xfrm>
          <a:prstGeom prst="line">
            <a:avLst/>
          </a:prstGeom>
          <a:ln w="38100">
            <a:solidFill>
              <a:srgbClr val="FFBC15">
                <a:alpha val="50076"/>
              </a:srgbClr>
            </a:solidFill>
            <a:miter lim="400000"/>
            <a:tailEnd type="triangle"/>
          </a:ln>
        </p:spPr>
        <p:txBody>
          <a:bodyPr lIns="0" tIns="0" rIns="0" bIns="0" anchor="ctr"/>
          <a:lstStyle/>
          <a:p>
            <a:pPr lvl="0">
              <a:defRPr sz="3200"/>
            </a:pPr>
            <a:endParaRPr/>
          </a:p>
        </p:txBody>
      </p:sp>
      <p:sp>
        <p:nvSpPr>
          <p:cNvPr id="120" name="Shape 120"/>
          <p:cNvSpPr/>
          <p:nvPr/>
        </p:nvSpPr>
        <p:spPr>
          <a:xfrm>
            <a:off x="5522728" y="2091630"/>
            <a:ext cx="1" cy="1362771"/>
          </a:xfrm>
          <a:prstGeom prst="line">
            <a:avLst/>
          </a:prstGeom>
          <a:ln w="38100">
            <a:solidFill>
              <a:srgbClr val="FFBC15">
                <a:alpha val="75409"/>
              </a:srgbClr>
            </a:solidFill>
            <a:miter lim="400000"/>
            <a:tailEnd type="triangle"/>
          </a:ln>
        </p:spPr>
        <p:txBody>
          <a:bodyPr lIns="0" tIns="0" rIns="0" bIns="0" anchor="ctr"/>
          <a:lstStyle/>
          <a:p>
            <a:pPr lvl="0">
              <a:defRPr sz="3200"/>
            </a:pPr>
            <a:endParaRPr/>
          </a:p>
        </p:txBody>
      </p:sp>
      <p:sp>
        <p:nvSpPr>
          <p:cNvPr id="121" name="Shape 121"/>
          <p:cNvSpPr/>
          <p:nvPr/>
        </p:nvSpPr>
        <p:spPr>
          <a:xfrm>
            <a:off x="6303778" y="2086719"/>
            <a:ext cx="1" cy="1697881"/>
          </a:xfrm>
          <a:prstGeom prst="line">
            <a:avLst/>
          </a:prstGeom>
          <a:ln w="38100">
            <a:solidFill>
              <a:srgbClr val="FFBC15">
                <a:alpha val="79518"/>
              </a:srgbClr>
            </a:solidFill>
            <a:miter lim="400000"/>
            <a:tailEnd type="triangle"/>
          </a:ln>
        </p:spPr>
        <p:txBody>
          <a:bodyPr lIns="0" tIns="0" rIns="0" bIns="0" anchor="ctr"/>
          <a:lstStyle/>
          <a:p>
            <a:pPr lvl="0">
              <a:defRPr sz="3200"/>
            </a:pPr>
            <a:endParaRPr/>
          </a:p>
        </p:txBody>
      </p:sp>
      <p:sp>
        <p:nvSpPr>
          <p:cNvPr id="122" name="Shape 122"/>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grpSp>
        <p:nvGrpSpPr>
          <p:cNvPr id="125" name="Group 125"/>
          <p:cNvGrpSpPr/>
          <p:nvPr/>
        </p:nvGrpSpPr>
        <p:grpSpPr>
          <a:xfrm>
            <a:off x="6641172" y="279400"/>
            <a:ext cx="5387319" cy="1501093"/>
            <a:chOff x="0" y="0"/>
            <a:chExt cx="5387317" cy="1501092"/>
          </a:xfrm>
        </p:grpSpPr>
        <p:sp>
          <p:nvSpPr>
            <p:cNvPr id="123" name="Shape 123"/>
            <p:cNvSpPr/>
            <p:nvPr/>
          </p:nvSpPr>
          <p:spPr>
            <a:xfrm>
              <a:off x="0" y="0"/>
              <a:ext cx="5387318" cy="7366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numCol="1"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1338FF"/>
                  </a:solidFill>
                </a:rPr>
                <a:t>Alternative Behaviour</a:t>
              </a:r>
            </a:p>
          </p:txBody>
        </p:sp>
        <p:sp>
          <p:nvSpPr>
            <p:cNvPr id="124" name="Shape 124"/>
            <p:cNvSpPr/>
            <p:nvPr/>
          </p:nvSpPr>
          <p:spPr>
            <a:xfrm>
              <a:off x="2556603" y="650192"/>
              <a:ext cx="1373535" cy="850901"/>
            </a:xfrm>
            <a:prstGeom prst="rect">
              <a:avLst/>
            </a:prstGeom>
            <a:no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DRA</a:t>
              </a:r>
            </a:p>
          </p:txBody>
        </p:sp>
      </p:grpSp>
      <p:sp>
        <p:nvSpPr>
          <p:cNvPr id="126" name="Shape 126"/>
          <p:cNvSpPr/>
          <p:nvPr/>
        </p:nvSpPr>
        <p:spPr>
          <a:xfrm>
            <a:off x="7483847" y="2533650"/>
            <a:ext cx="4623594" cy="24511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In this procedure we again look at the behaviours in the person’s repertoire and target an alternative to the problem behaviour.</a:t>
            </a:r>
          </a:p>
        </p:txBody>
      </p:sp>
      <p:sp>
        <p:nvSpPr>
          <p:cNvPr id="127" name="Shape 127">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128" name="Shape 128">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1125" fill="hold"/>
                                        <p:tgtEl>
                                          <p:spTgt spid="125"/>
                                        </p:tgtEl>
                                        <p:attrNameLst>
                                          <p:attrName>ppt_w</p:attrName>
                                        </p:attrNameLst>
                                      </p:cBhvr>
                                      <p:tavLst>
                                        <p:tav tm="0">
                                          <p:val>
                                            <p:fltVal val="0"/>
                                          </p:val>
                                        </p:tav>
                                        <p:tav tm="100000">
                                          <p:val>
                                            <p:strVal val="#ppt_w"/>
                                          </p:val>
                                        </p:tav>
                                      </p:tavLst>
                                    </p:anim>
                                    <p:anim calcmode="lin" valueType="num">
                                      <p:cBhvr>
                                        <p:cTn id="8" dur="1125" fill="hold"/>
                                        <p:tgtEl>
                                          <p:spTgt spid="1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DRFT 3.jpg"/>
          <p:cNvPicPr/>
          <p:nvPr/>
        </p:nvPicPr>
        <p:blipFill>
          <a:blip r:embed="rId2">
            <a:extLst/>
          </a:blip>
          <a:stretch>
            <a:fillRect/>
          </a:stretch>
        </p:blipFill>
        <p:spPr>
          <a:xfrm>
            <a:off x="203200" y="1130300"/>
            <a:ext cx="6997700" cy="7719685"/>
          </a:xfrm>
          <a:prstGeom prst="rect">
            <a:avLst/>
          </a:prstGeom>
          <a:ln w="12700">
            <a:miter lim="400000"/>
          </a:ln>
        </p:spPr>
      </p:pic>
      <p:sp>
        <p:nvSpPr>
          <p:cNvPr id="131" name="Shape 131"/>
          <p:cNvSpPr/>
          <p:nvPr/>
        </p:nvSpPr>
        <p:spPr>
          <a:xfrm flipV="1">
            <a:off x="3179578" y="2102007"/>
            <a:ext cx="1" cy="2292193"/>
          </a:xfrm>
          <a:prstGeom prst="line">
            <a:avLst/>
          </a:prstGeom>
          <a:ln w="38100">
            <a:solidFill>
              <a:srgbClr val="00F919"/>
            </a:solidFill>
            <a:miter lim="400000"/>
            <a:tailEnd type="triangle"/>
          </a:ln>
        </p:spPr>
        <p:txBody>
          <a:bodyPr lIns="0" tIns="0" rIns="0" bIns="0" anchor="ctr"/>
          <a:lstStyle/>
          <a:p>
            <a:pPr lvl="0">
              <a:defRPr sz="3200"/>
            </a:pPr>
            <a:endParaRPr/>
          </a:p>
        </p:txBody>
      </p:sp>
      <p:sp>
        <p:nvSpPr>
          <p:cNvPr id="132" name="Shape 132"/>
          <p:cNvSpPr/>
          <p:nvPr/>
        </p:nvSpPr>
        <p:spPr>
          <a:xfrm flipH="1" flipV="1">
            <a:off x="1007878" y="2088901"/>
            <a:ext cx="4416" cy="1556000"/>
          </a:xfrm>
          <a:prstGeom prst="line">
            <a:avLst/>
          </a:prstGeom>
          <a:ln w="38100">
            <a:solidFill>
              <a:srgbClr val="00F919">
                <a:alpha val="74524"/>
              </a:srgbClr>
            </a:solidFill>
            <a:miter lim="400000"/>
            <a:tailEnd type="triangle"/>
          </a:ln>
        </p:spPr>
        <p:txBody>
          <a:bodyPr lIns="0" tIns="0" rIns="0" bIns="0" anchor="ctr"/>
          <a:lstStyle/>
          <a:p>
            <a:pPr lvl="0">
              <a:defRPr sz="3200"/>
            </a:pPr>
            <a:endParaRPr/>
          </a:p>
        </p:txBody>
      </p:sp>
      <p:sp>
        <p:nvSpPr>
          <p:cNvPr id="133" name="Shape 133"/>
          <p:cNvSpPr/>
          <p:nvPr/>
        </p:nvSpPr>
        <p:spPr>
          <a:xfrm flipV="1">
            <a:off x="2398528" y="2095549"/>
            <a:ext cx="1" cy="1358851"/>
          </a:xfrm>
          <a:prstGeom prst="line">
            <a:avLst/>
          </a:prstGeom>
          <a:ln w="38100">
            <a:solidFill>
              <a:srgbClr val="00F919">
                <a:alpha val="49748"/>
              </a:srgbClr>
            </a:solidFill>
            <a:miter lim="400000"/>
            <a:tailEnd type="triangle"/>
          </a:ln>
        </p:spPr>
        <p:txBody>
          <a:bodyPr lIns="0" tIns="0" rIns="0" bIns="0" anchor="ctr"/>
          <a:lstStyle/>
          <a:p>
            <a:pPr lvl="0">
              <a:defRPr sz="3200"/>
            </a:pPr>
            <a:endParaRPr/>
          </a:p>
        </p:txBody>
      </p:sp>
      <p:sp>
        <p:nvSpPr>
          <p:cNvPr id="134" name="Shape 134"/>
          <p:cNvSpPr/>
          <p:nvPr/>
        </p:nvSpPr>
        <p:spPr>
          <a:xfrm flipV="1">
            <a:off x="3960628" y="2101006"/>
            <a:ext cx="1" cy="1239094"/>
          </a:xfrm>
          <a:prstGeom prst="line">
            <a:avLst/>
          </a:prstGeom>
          <a:ln w="38100">
            <a:solidFill>
              <a:srgbClr val="00F919">
                <a:alpha val="50076"/>
              </a:srgbClr>
            </a:solidFill>
            <a:miter lim="400000"/>
            <a:tailEnd type="triangle"/>
          </a:ln>
        </p:spPr>
        <p:txBody>
          <a:bodyPr lIns="0" tIns="0" rIns="0" bIns="0" anchor="ctr"/>
          <a:lstStyle/>
          <a:p>
            <a:pPr lvl="0">
              <a:defRPr sz="3200"/>
            </a:pPr>
            <a:endParaRPr/>
          </a:p>
        </p:txBody>
      </p:sp>
      <p:sp>
        <p:nvSpPr>
          <p:cNvPr id="135" name="Shape 135"/>
          <p:cNvSpPr/>
          <p:nvPr/>
        </p:nvSpPr>
        <p:spPr>
          <a:xfrm flipV="1">
            <a:off x="5522728" y="2091630"/>
            <a:ext cx="1" cy="1362770"/>
          </a:xfrm>
          <a:prstGeom prst="line">
            <a:avLst/>
          </a:prstGeom>
          <a:ln w="38100">
            <a:solidFill>
              <a:srgbClr val="00F919">
                <a:alpha val="75409"/>
              </a:srgbClr>
            </a:solidFill>
            <a:miter lim="400000"/>
            <a:tailEnd type="triangle"/>
          </a:ln>
        </p:spPr>
        <p:txBody>
          <a:bodyPr lIns="0" tIns="0" rIns="0" bIns="0" anchor="ctr"/>
          <a:lstStyle/>
          <a:p>
            <a:pPr lvl="0">
              <a:defRPr sz="3200"/>
            </a:pPr>
            <a:endParaRPr/>
          </a:p>
        </p:txBody>
      </p:sp>
      <p:sp>
        <p:nvSpPr>
          <p:cNvPr id="136" name="Shape 136"/>
          <p:cNvSpPr/>
          <p:nvPr/>
        </p:nvSpPr>
        <p:spPr>
          <a:xfrm flipV="1">
            <a:off x="6303778" y="2086719"/>
            <a:ext cx="1" cy="1697881"/>
          </a:xfrm>
          <a:prstGeom prst="line">
            <a:avLst/>
          </a:prstGeom>
          <a:ln w="38100">
            <a:solidFill>
              <a:srgbClr val="00F919">
                <a:alpha val="79518"/>
              </a:srgbClr>
            </a:solidFill>
            <a:miter lim="400000"/>
            <a:tailEnd type="triangle"/>
          </a:ln>
        </p:spPr>
        <p:txBody>
          <a:bodyPr lIns="0" tIns="0" rIns="0" bIns="0" anchor="ctr"/>
          <a:lstStyle/>
          <a:p>
            <a:pPr lvl="0">
              <a:defRPr sz="3200"/>
            </a:pPr>
            <a:endParaRPr/>
          </a:p>
        </p:txBody>
      </p:sp>
      <p:sp>
        <p:nvSpPr>
          <p:cNvPr id="137" name="Shape 137"/>
          <p:cNvSpPr/>
          <p:nvPr/>
        </p:nvSpPr>
        <p:spPr>
          <a:xfrm>
            <a:off x="803646" y="279400"/>
            <a:ext cx="5788857"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3800">
                <a:solidFill>
                  <a:srgbClr val="276865"/>
                </a:solidFill>
              </a:defRPr>
            </a:lvl1pPr>
          </a:lstStyle>
          <a:p>
            <a:pPr lvl="0">
              <a:defRPr sz="1800">
                <a:solidFill>
                  <a:srgbClr val="000000"/>
                </a:solidFill>
              </a:defRPr>
            </a:pPr>
            <a:r>
              <a:rPr sz="3800">
                <a:solidFill>
                  <a:srgbClr val="276865"/>
                </a:solidFill>
              </a:rPr>
              <a:t>Differential Reinforcement</a:t>
            </a:r>
          </a:p>
        </p:txBody>
      </p:sp>
      <p:sp>
        <p:nvSpPr>
          <p:cNvPr id="138" name="Shape 138"/>
          <p:cNvSpPr/>
          <p:nvPr/>
        </p:nvSpPr>
        <p:spPr>
          <a:xfrm>
            <a:off x="6641172" y="279400"/>
            <a:ext cx="5387319" cy="7366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p>
            <a:pPr marL="342900" lvl="0" indent="-342900" algn="l" defTabSz="457200">
              <a:defRPr sz="1800">
                <a:solidFill>
                  <a:srgbClr val="000000"/>
                </a:solidFill>
              </a:defRPr>
            </a:pPr>
            <a:r>
              <a:rPr sz="3800">
                <a:solidFill>
                  <a:srgbClr val="276865"/>
                </a:solidFill>
              </a:rPr>
              <a:t>of</a:t>
            </a:r>
            <a:r>
              <a:rPr sz="3800">
                <a:solidFill>
                  <a:srgbClr val="FFBC15"/>
                </a:solidFill>
              </a:rPr>
              <a:t> </a:t>
            </a:r>
            <a:r>
              <a:rPr sz="3800">
                <a:solidFill>
                  <a:srgbClr val="1338FF"/>
                </a:solidFill>
              </a:rPr>
              <a:t>Alternative Behaviour</a:t>
            </a:r>
          </a:p>
        </p:txBody>
      </p:sp>
      <p:sp>
        <p:nvSpPr>
          <p:cNvPr id="139" name="Shape 139"/>
          <p:cNvSpPr/>
          <p:nvPr/>
        </p:nvSpPr>
        <p:spPr>
          <a:xfrm>
            <a:off x="9197776" y="929592"/>
            <a:ext cx="1373535" cy="8509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marL="342900" indent="-342900" algn="l" defTabSz="457200">
              <a:defRPr sz="4500">
                <a:solidFill>
                  <a:srgbClr val="276865"/>
                </a:solidFill>
              </a:defRPr>
            </a:lvl1pPr>
          </a:lstStyle>
          <a:p>
            <a:pPr lvl="0">
              <a:defRPr sz="1800">
                <a:solidFill>
                  <a:srgbClr val="000000"/>
                </a:solidFill>
              </a:defRPr>
            </a:pPr>
            <a:r>
              <a:rPr sz="4500">
                <a:solidFill>
                  <a:srgbClr val="276865"/>
                </a:solidFill>
              </a:rPr>
              <a:t>DRA</a:t>
            </a:r>
          </a:p>
        </p:txBody>
      </p:sp>
      <p:sp>
        <p:nvSpPr>
          <p:cNvPr id="140" name="Shape 140"/>
          <p:cNvSpPr/>
          <p:nvPr/>
        </p:nvSpPr>
        <p:spPr>
          <a:xfrm>
            <a:off x="7471147" y="2286000"/>
            <a:ext cx="4623594" cy="3860801"/>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lgn="l">
              <a:defRPr sz="2800"/>
            </a:lvl1pPr>
          </a:lstStyle>
          <a:p>
            <a:pPr lvl="0">
              <a:defRPr sz="1800">
                <a:solidFill>
                  <a:srgbClr val="000000"/>
                </a:solidFill>
              </a:defRPr>
            </a:pPr>
            <a:r>
              <a:rPr sz="2800">
                <a:solidFill>
                  <a:srgbClr val="414141"/>
                </a:solidFill>
              </a:rPr>
              <a:t>Unlike the DRI, the alternative behaviour that is selected is not necessarily incompatible with the problem behaviour. As with DRI, reinforcement is withheld for the problem behaviour</a:t>
            </a:r>
          </a:p>
        </p:txBody>
      </p:sp>
      <p:sp>
        <p:nvSpPr>
          <p:cNvPr id="141" name="Shape 141"/>
          <p:cNvSpPr/>
          <p:nvPr/>
        </p:nvSpPr>
        <p:spPr>
          <a:xfrm flipH="1">
            <a:off x="5211578" y="2098278"/>
            <a:ext cx="1" cy="2016523"/>
          </a:xfrm>
          <a:prstGeom prst="line">
            <a:avLst/>
          </a:prstGeom>
          <a:ln w="38100">
            <a:solidFill>
              <a:srgbClr val="FF2818">
                <a:alpha val="80272"/>
              </a:srgbClr>
            </a:solidFill>
            <a:miter lim="400000"/>
            <a:tailEnd type="triangle"/>
          </a:ln>
        </p:spPr>
        <p:txBody>
          <a:bodyPr lIns="0" tIns="0" rIns="0" bIns="0" anchor="ctr"/>
          <a:lstStyle/>
          <a:p>
            <a:pPr lvl="0">
              <a:defRPr sz="3200"/>
            </a:pPr>
            <a:endParaRPr/>
          </a:p>
        </p:txBody>
      </p:sp>
      <p:sp>
        <p:nvSpPr>
          <p:cNvPr id="142" name="Shape 142">
            <a:hlinkClick r:id="" action="ppaction://hlinkshowjump?jump=nextslide"/>
          </p:cNvPr>
          <p:cNvSpPr/>
          <p:nvPr/>
        </p:nvSpPr>
        <p:spPr>
          <a:xfrm>
            <a:off x="40116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
        <p:nvSpPr>
          <p:cNvPr id="143" name="Shape 143">
            <a:hlinkClick r:id="" action="ppaction://hlinkshowjump?jump=previousslide"/>
          </p:cNvPr>
          <p:cNvSpPr/>
          <p:nvPr/>
        </p:nvSpPr>
        <p:spPr>
          <a:xfrm flipH="1">
            <a:off x="2347912" y="8860166"/>
            <a:ext cx="636588" cy="880734"/>
          </a:xfrm>
          <a:prstGeom prst="rightArrow">
            <a:avLst>
              <a:gd name="adj1" fmla="val 32000"/>
              <a:gd name="adj2" fmla="val 100000"/>
            </a:avLst>
          </a:prstGeom>
          <a:blipFill>
            <a:blip r:embed="rId3"/>
          </a:blipFill>
          <a:ln w="12700">
            <a:miter lim="400000"/>
          </a:ln>
        </p:spPr>
        <p:txBody>
          <a:bodyPr lIns="50800" tIns="50800" rIns="50800" bIns="5080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500"/>
                                  </p:stCondLst>
                                  <p:iterate>
                                    <p:tmAbs val="0"/>
                                  </p:iterate>
                                  <p:childTnLst>
                                    <p:set>
                                      <p:cBhvr>
                                        <p:cTn id="6" fill="hold"/>
                                        <p:tgtEl>
                                          <p:spTgt spid="141"/>
                                        </p:tgtEl>
                                        <p:attrNameLst>
                                          <p:attrName>style.visibility</p:attrName>
                                        </p:attrNameLst>
                                      </p:cBhvr>
                                      <p:to>
                                        <p:strVal val="visible"/>
                                      </p:to>
                                    </p:set>
                                    <p:animEffect transition="in" filter="wipe(up)">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992</Words>
  <Application>Microsoft Macintosh PowerPoint</Application>
  <PresentationFormat>Custom</PresentationFormat>
  <Paragraphs>138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Avenir Book</vt:lpstr>
      <vt:lpstr>Bodoni SvtyTwo ITC TT-Book</vt:lpstr>
      <vt:lpstr>Helvetica</vt:lpstr>
      <vt:lpstr>Palatino</vt:lpstr>
      <vt:lpstr>Zapf Dingbats</vt:lpstr>
      <vt:lpstr>New_Template4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Mickey's work computer</cp:lastModifiedBy>
  <cp:revision>1</cp:revision>
  <dcterms:modified xsi:type="dcterms:W3CDTF">2019-10-30T13:17:48Z</dcterms:modified>
</cp:coreProperties>
</file>